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73" r:id="rId13"/>
    <p:sldId id="274" r:id="rId14"/>
    <p:sldId id="275" r:id="rId15"/>
    <p:sldId id="276" r:id="rId16"/>
    <p:sldId id="266"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9"/>
    <p:restoredTop sz="94674"/>
  </p:normalViewPr>
  <p:slideViewPr>
    <p:cSldViewPr snapToGrid="0" snapToObjects="1">
      <p:cViewPr varScale="1">
        <p:scale>
          <a:sx n="78" d="100"/>
          <a:sy n="78" d="100"/>
        </p:scale>
        <p:origin x="-112" y="-7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869F9-8B81-714D-98E0-47DA155B6F18}" type="datetimeFigureOut">
              <a:rPr kumimoji="1" lang="ja-JP" altLang="en-US" smtClean="0"/>
              <a:t>10/7/16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E96B69-43EB-1843-9C38-42786D11F717}" type="slidenum">
              <a:rPr kumimoji="1" lang="ja-JP" altLang="en-US" smtClean="0"/>
              <a:t>‹#›</a:t>
            </a:fld>
            <a:endParaRPr kumimoji="1" lang="ja-JP" altLang="en-US"/>
          </a:p>
        </p:txBody>
      </p:sp>
    </p:spTree>
    <p:extLst>
      <p:ext uri="{BB962C8B-B14F-4D97-AF65-F5344CB8AC3E}">
        <p14:creationId xmlns:p14="http://schemas.microsoft.com/office/powerpoint/2010/main" val="21133758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a:t>
            </a:r>
            <a:r>
              <a:rPr kumimoji="1" lang="en-US" altLang="ja-JP" baseline="0" dirty="0" smtClean="0"/>
              <a:t> K-means calculation iterates until there is no change about cluster allocation for all input data points.</a:t>
            </a:r>
            <a:endParaRPr kumimoji="1" lang="ja-JP" altLang="en-US" dirty="0"/>
          </a:p>
        </p:txBody>
      </p:sp>
      <p:sp>
        <p:nvSpPr>
          <p:cNvPr id="4" name="スライド番号プレースホルダー 3"/>
          <p:cNvSpPr>
            <a:spLocks noGrp="1"/>
          </p:cNvSpPr>
          <p:nvPr>
            <p:ph type="sldNum" sz="quarter" idx="10"/>
          </p:nvPr>
        </p:nvSpPr>
        <p:spPr/>
        <p:txBody>
          <a:bodyPr/>
          <a:lstStyle/>
          <a:p>
            <a:fld id="{D3E96B69-43EB-1843-9C38-42786D11F717}" type="slidenum">
              <a:rPr kumimoji="1" lang="ja-JP" altLang="en-US" smtClean="0"/>
              <a:t>3</a:t>
            </a:fld>
            <a:endParaRPr kumimoji="1" lang="ja-JP" altLang="en-US"/>
          </a:p>
        </p:txBody>
      </p:sp>
    </p:spTree>
    <p:extLst>
      <p:ext uri="{BB962C8B-B14F-4D97-AF65-F5344CB8AC3E}">
        <p14:creationId xmlns:p14="http://schemas.microsoft.com/office/powerpoint/2010/main" val="127295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latin typeface="+mn-lt"/>
                <a:ea typeface="+mn-ea"/>
                <a:cs typeface="+mn-cs"/>
              </a:rPr>
              <a:t>The</a:t>
            </a:r>
            <a:r>
              <a:rPr kumimoji="1" lang="en-US" altLang="ja-JP" sz="1200" kern="1200" baseline="0" dirty="0" smtClean="0">
                <a:solidFill>
                  <a:schemeClr val="tx1"/>
                </a:solidFill>
                <a:latin typeface="+mn-lt"/>
                <a:ea typeface="+mn-ea"/>
                <a:cs typeface="+mn-cs"/>
              </a:rPr>
              <a:t> data has</a:t>
            </a:r>
            <a:r>
              <a:rPr kumimoji="1" lang="en-US" altLang="ja-JP" sz="1200" kern="1200" dirty="0" smtClean="0">
                <a:solidFill>
                  <a:schemeClr val="tx1"/>
                </a:solidFill>
                <a:latin typeface="+mn-lt"/>
                <a:ea typeface="+mn-ea"/>
                <a:cs typeface="+mn-cs"/>
              </a:rPr>
              <a:t> skewness for upper side.</a:t>
            </a:r>
            <a:r>
              <a:rPr kumimoji="1" lang="en-US" altLang="ja-JP" sz="1200" kern="1200" baseline="0" dirty="0" smtClean="0">
                <a:solidFill>
                  <a:schemeClr val="tx1"/>
                </a:solidFill>
                <a:latin typeface="+mn-lt"/>
                <a:ea typeface="+mn-ea"/>
                <a:cs typeface="+mn-cs"/>
              </a:rPr>
              <a:t> As</a:t>
            </a:r>
            <a:r>
              <a:rPr kumimoji="1" lang="en-US" altLang="ja-JP" sz="1200" kern="1200" dirty="0" smtClean="0">
                <a:solidFill>
                  <a:schemeClr val="tx1"/>
                </a:solidFill>
                <a:latin typeface="+mn-lt"/>
                <a:ea typeface="+mn-ea"/>
                <a:cs typeface="+mn-cs"/>
              </a:rPr>
              <a:t> m</a:t>
            </a:r>
            <a:r>
              <a:rPr kumimoji="1" lang="en-US" altLang="ja-JP" sz="1200" kern="1200" baseline="0" dirty="0" smtClean="0">
                <a:solidFill>
                  <a:schemeClr val="tx1"/>
                </a:solidFill>
                <a:latin typeface="+mn-lt"/>
                <a:ea typeface="+mn-ea"/>
                <a:cs typeface="+mn-cs"/>
              </a:rPr>
              <a:t> Gaussian increase, it takes more time and </a:t>
            </a:r>
            <a:r>
              <a:rPr kumimoji="1" lang="en-US" altLang="ja-JP" sz="1200" kern="1200" baseline="0" dirty="0" err="1" smtClean="0">
                <a:solidFill>
                  <a:schemeClr val="tx1"/>
                </a:solidFill>
                <a:latin typeface="+mn-lt"/>
                <a:ea typeface="+mn-ea"/>
                <a:cs typeface="+mn-cs"/>
              </a:rPr>
              <a:t>iteratoin</a:t>
            </a:r>
            <a:r>
              <a:rPr kumimoji="1" lang="en-US" altLang="ja-JP" sz="1200" kern="1200" baseline="0" dirty="0" smtClean="0">
                <a:solidFill>
                  <a:schemeClr val="tx1"/>
                </a:solidFill>
                <a:latin typeface="+mn-lt"/>
                <a:ea typeface="+mn-ea"/>
                <a:cs typeface="+mn-cs"/>
              </a:rPr>
              <a:t> to execute k-means calculation.</a:t>
            </a:r>
            <a:endParaRPr kumimoji="1" lang="ja-JP" altLang="en-US" dirty="0"/>
          </a:p>
        </p:txBody>
      </p:sp>
      <p:sp>
        <p:nvSpPr>
          <p:cNvPr id="4" name="スライド番号プレースホルダー 3"/>
          <p:cNvSpPr>
            <a:spLocks noGrp="1"/>
          </p:cNvSpPr>
          <p:nvPr>
            <p:ph type="sldNum" sz="quarter" idx="10"/>
          </p:nvPr>
        </p:nvSpPr>
        <p:spPr/>
        <p:txBody>
          <a:bodyPr/>
          <a:lstStyle/>
          <a:p>
            <a:fld id="{D3E96B69-43EB-1843-9C38-42786D11F717}" type="slidenum">
              <a:rPr kumimoji="1" lang="ja-JP" altLang="en-US" smtClean="0"/>
              <a:t>5</a:t>
            </a:fld>
            <a:endParaRPr kumimoji="1" lang="ja-JP" altLang="en-US"/>
          </a:p>
        </p:txBody>
      </p:sp>
    </p:spTree>
    <p:extLst>
      <p:ext uri="{BB962C8B-B14F-4D97-AF65-F5344CB8AC3E}">
        <p14:creationId xmlns:p14="http://schemas.microsoft.com/office/powerpoint/2010/main" val="12785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When </a:t>
            </a:r>
            <a:r>
              <a:rPr kumimoji="1" lang="en-US" altLang="ja-JP" dirty="0" err="1" smtClean="0"/>
              <a:t>σ</a:t>
            </a:r>
            <a:r>
              <a:rPr kumimoji="1" lang="en-US" altLang="ja-JP" dirty="0" smtClean="0"/>
              <a:t>= 100, 500, the number</a:t>
            </a:r>
            <a:r>
              <a:rPr kumimoji="1" lang="en-US" altLang="ja-JP" baseline="0" dirty="0" smtClean="0"/>
              <a:t> of iteration does not fit to the trend line. The distance between clusters are 100. So, we guessed that if standard deviation is higher than 100, all clusters become a big one cluster and it is easier to finish K-means calculation than separated clusters.</a:t>
            </a:r>
            <a:endParaRPr kumimoji="1" lang="ja-JP" altLang="en-US" dirty="0"/>
          </a:p>
        </p:txBody>
      </p:sp>
      <p:sp>
        <p:nvSpPr>
          <p:cNvPr id="4" name="スライド番号プレースホルダー 3"/>
          <p:cNvSpPr>
            <a:spLocks noGrp="1"/>
          </p:cNvSpPr>
          <p:nvPr>
            <p:ph type="sldNum" sz="quarter" idx="10"/>
          </p:nvPr>
        </p:nvSpPr>
        <p:spPr/>
        <p:txBody>
          <a:bodyPr/>
          <a:lstStyle/>
          <a:p>
            <a:fld id="{D3E96B69-43EB-1843-9C38-42786D11F717}" type="slidenum">
              <a:rPr kumimoji="1" lang="ja-JP" altLang="en-US" smtClean="0"/>
              <a:t>7</a:t>
            </a:fld>
            <a:endParaRPr kumimoji="1" lang="ja-JP" altLang="en-US"/>
          </a:p>
        </p:txBody>
      </p:sp>
    </p:spTree>
    <p:extLst>
      <p:ext uri="{BB962C8B-B14F-4D97-AF65-F5344CB8AC3E}">
        <p14:creationId xmlns:p14="http://schemas.microsoft.com/office/powerpoint/2010/main" val="142222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this cases,</a:t>
            </a:r>
            <a:r>
              <a:rPr kumimoji="1" lang="en-US" altLang="ja-JP" baseline="0" dirty="0" smtClean="0"/>
              <a:t> medians in the boxplot and the mean in the chart is </a:t>
            </a:r>
            <a:endParaRPr kumimoji="1" lang="ja-JP" altLang="en-US" dirty="0"/>
          </a:p>
        </p:txBody>
      </p:sp>
      <p:sp>
        <p:nvSpPr>
          <p:cNvPr id="4" name="スライド番号プレースホルダー 3"/>
          <p:cNvSpPr>
            <a:spLocks noGrp="1"/>
          </p:cNvSpPr>
          <p:nvPr>
            <p:ph type="sldNum" sz="quarter" idx="10"/>
          </p:nvPr>
        </p:nvSpPr>
        <p:spPr/>
        <p:txBody>
          <a:bodyPr/>
          <a:lstStyle/>
          <a:p>
            <a:fld id="{D3E96B69-43EB-1843-9C38-42786D11F717}" type="slidenum">
              <a:rPr kumimoji="1" lang="ja-JP" altLang="en-US" smtClean="0"/>
              <a:t>11</a:t>
            </a:fld>
            <a:endParaRPr kumimoji="1" lang="ja-JP" altLang="en-US"/>
          </a:p>
        </p:txBody>
      </p:sp>
    </p:spTree>
    <p:extLst>
      <p:ext uri="{BB962C8B-B14F-4D97-AF65-F5344CB8AC3E}">
        <p14:creationId xmlns:p14="http://schemas.microsoft.com/office/powerpoint/2010/main" val="14155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Even though there is no overlap between different clusters, which</a:t>
            </a:r>
            <a:r>
              <a:rPr kumimoji="1" lang="en-US" altLang="zh-CN" baseline="0" dirty="0" smtClean="0"/>
              <a:t> is usually considered as a easy classification, the result could be still bad when the cluster size is different. </a:t>
            </a:r>
            <a:r>
              <a:rPr kumimoji="1" lang="en-US" altLang="zh-CN" baseline="0" dirty="0" err="1" smtClean="0"/>
              <a:t>Kmean</a:t>
            </a:r>
            <a:r>
              <a:rPr kumimoji="1" lang="en-US" altLang="zh-CN" baseline="0" dirty="0" smtClean="0"/>
              <a:t> is expected to generate an equal-size cluster.</a:t>
            </a:r>
            <a:endParaRPr kumimoji="1" lang="zh-CN" altLang="en-US" dirty="0"/>
          </a:p>
        </p:txBody>
      </p:sp>
      <p:sp>
        <p:nvSpPr>
          <p:cNvPr id="4" name="幻灯片编号占位符 3"/>
          <p:cNvSpPr>
            <a:spLocks noGrp="1"/>
          </p:cNvSpPr>
          <p:nvPr>
            <p:ph type="sldNum" sz="quarter" idx="10"/>
          </p:nvPr>
        </p:nvSpPr>
        <p:spPr/>
        <p:txBody>
          <a:bodyPr/>
          <a:lstStyle/>
          <a:p>
            <a:fld id="{D3E96B69-43EB-1843-9C38-42786D11F717}" type="slidenum">
              <a:rPr kumimoji="1" lang="ja-JP" altLang="en-US" smtClean="0"/>
              <a:t>12</a:t>
            </a:fld>
            <a:endParaRPr kumimoji="1" lang="ja-JP" altLang="en-US"/>
          </a:p>
        </p:txBody>
      </p:sp>
    </p:spTree>
    <p:extLst>
      <p:ext uri="{BB962C8B-B14F-4D97-AF65-F5344CB8AC3E}">
        <p14:creationId xmlns:p14="http://schemas.microsoft.com/office/powerpoint/2010/main" val="291502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in probabilistic terms, there is a global solution, but it requires you to iterate over all possible </a:t>
            </a:r>
            <a:r>
              <a:rPr kumimoji="1" lang="en-US" altLang="zh-CN" dirty="0" err="1" smtClean="0"/>
              <a:t>clusterings</a:t>
            </a:r>
            <a:r>
              <a:rPr kumimoji="1" lang="en-US" altLang="zh-CN" dirty="0" smtClean="0"/>
              <a:t>. Clearly if you have an objective function, the same is true. You could iterate over all solutions and maximize the objective function, but the number of iterations is exponential in the size of your data</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3E96B69-43EB-1843-9C38-42786D11F717}" type="slidenum">
              <a:rPr kumimoji="1" lang="ja-JP" altLang="en-US" smtClean="0"/>
              <a:t>13</a:t>
            </a:fld>
            <a:endParaRPr kumimoji="1" lang="ja-JP" altLang="en-US"/>
          </a:p>
        </p:txBody>
      </p:sp>
    </p:spTree>
    <p:extLst>
      <p:ext uri="{BB962C8B-B14F-4D97-AF65-F5344CB8AC3E}">
        <p14:creationId xmlns:p14="http://schemas.microsoft.com/office/powerpoint/2010/main" val="28615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a:t>
            </a:r>
            <a:r>
              <a:rPr kumimoji="1" lang="en-US" altLang="zh-CN" dirty="0" err="1" smtClean="0"/>
              <a:t>kmean</a:t>
            </a:r>
            <a:r>
              <a:rPr kumimoji="1" lang="en-US" altLang="zh-CN" dirty="0" smtClean="0"/>
              <a:t>, we treat every</a:t>
            </a:r>
            <a:r>
              <a:rPr kumimoji="1" lang="en-US" altLang="zh-CN" baseline="0" dirty="0" smtClean="0"/>
              <a:t> points in the data set equally. By “equally”, I mean we assume every points has same weight in terms of how far they are from the cluster center. This is not true, in the example, both of the cluster contains 300 points, but with different variance, which is the sigma in Gaussian distribution. </a:t>
            </a:r>
            <a:endParaRPr kumimoji="1" lang="zh-CN" altLang="en-US" dirty="0"/>
          </a:p>
        </p:txBody>
      </p:sp>
      <p:sp>
        <p:nvSpPr>
          <p:cNvPr id="4" name="幻灯片编号占位符 3"/>
          <p:cNvSpPr>
            <a:spLocks noGrp="1"/>
          </p:cNvSpPr>
          <p:nvPr>
            <p:ph type="sldNum" sz="quarter" idx="10"/>
          </p:nvPr>
        </p:nvSpPr>
        <p:spPr/>
        <p:txBody>
          <a:bodyPr/>
          <a:lstStyle/>
          <a:p>
            <a:fld id="{D3E96B69-43EB-1843-9C38-42786D11F717}" type="slidenum">
              <a:rPr kumimoji="1" lang="ja-JP" altLang="en-US" smtClean="0"/>
              <a:t>14</a:t>
            </a:fld>
            <a:endParaRPr kumimoji="1" lang="ja-JP" altLang="en-US"/>
          </a:p>
        </p:txBody>
      </p:sp>
    </p:spTree>
    <p:extLst>
      <p:ext uri="{BB962C8B-B14F-4D97-AF65-F5344CB8AC3E}">
        <p14:creationId xmlns:p14="http://schemas.microsoft.com/office/powerpoint/2010/main" val="60563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 meaning of distance</a:t>
            </a:r>
            <a:r>
              <a:rPr kumimoji="1" lang="en-US" altLang="zh-CN" baseline="0" dirty="0" smtClean="0"/>
              <a:t> is not fair in some situation. For a cluster that tends to be </a:t>
            </a:r>
            <a:r>
              <a:rPr kumimoji="1" lang="en-US" altLang="zh-CN" baseline="0" dirty="0" err="1" smtClean="0"/>
              <a:t>spreaded</a:t>
            </a:r>
            <a:r>
              <a:rPr kumimoji="1" lang="en-US" altLang="zh-CN" baseline="0" dirty="0" smtClean="0"/>
              <a:t>-out, the scale of the distance is smaller. Which means, more deviation, the smaller weight the </a:t>
            </a:r>
            <a:r>
              <a:rPr kumimoji="1" lang="en-US" altLang="zh-CN" baseline="0" smtClean="0"/>
              <a:t>distance should be.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3E96B69-43EB-1843-9C38-42786D11F717}" type="slidenum">
              <a:rPr kumimoji="1" lang="ja-JP" altLang="en-US" smtClean="0"/>
              <a:t>15</a:t>
            </a:fld>
            <a:endParaRPr kumimoji="1" lang="ja-JP" altLang="en-US"/>
          </a:p>
        </p:txBody>
      </p:sp>
    </p:spTree>
    <p:extLst>
      <p:ext uri="{BB962C8B-B14F-4D97-AF65-F5344CB8AC3E}">
        <p14:creationId xmlns:p14="http://schemas.microsoft.com/office/powerpoint/2010/main" val="2861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148391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133010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187629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46960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56926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64656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63093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204480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86938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30669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99354FD-E6A2-3D44-BC6D-3109B75A7D85}" type="datetimeFigureOut">
              <a:rPr kumimoji="1" lang="ja-JP" altLang="en-US" smtClean="0"/>
              <a:t>10/7/16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6188845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354FD-E6A2-3D44-BC6D-3109B75A7D85}" type="datetimeFigureOut">
              <a:rPr kumimoji="1" lang="ja-JP" altLang="en-US" smtClean="0"/>
              <a:t>10/7/16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EACE4-3AA7-7D40-891D-081E227BA4CF}" type="slidenum">
              <a:rPr kumimoji="1" lang="ja-JP" altLang="en-US" smtClean="0"/>
              <a:t>‹#›</a:t>
            </a:fld>
            <a:endParaRPr kumimoji="1" lang="ja-JP" altLang="en-US"/>
          </a:p>
        </p:txBody>
      </p:sp>
    </p:spTree>
    <p:extLst>
      <p:ext uri="{BB962C8B-B14F-4D97-AF65-F5344CB8AC3E}">
        <p14:creationId xmlns:p14="http://schemas.microsoft.com/office/powerpoint/2010/main" val="1686055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22.tiff"/><Relationship Id="rId5" Type="http://schemas.openxmlformats.org/officeDocument/2006/relationships/oleObject" Target="../embeddings/oleObject1.bin"/><Relationship Id="rId6" Type="http://schemas.openxmlformats.org/officeDocument/2006/relationships/image" Target="../media/image21.emf"/><Relationship Id="rId7" Type="http://schemas.openxmlformats.org/officeDocument/2006/relationships/image" Target="../media/image2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5.tiff"/><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 y="0"/>
            <a:ext cx="12191999" cy="6910576"/>
          </a:xfrm>
          <a:prstGeom prst="rect">
            <a:avLst/>
          </a:prstGeom>
        </p:spPr>
      </p:pic>
      <p:sp>
        <p:nvSpPr>
          <p:cNvPr id="2" name="タイトル 1"/>
          <p:cNvSpPr>
            <a:spLocks noGrp="1"/>
          </p:cNvSpPr>
          <p:nvPr>
            <p:ph type="ctrTitle"/>
          </p:nvPr>
        </p:nvSpPr>
        <p:spPr>
          <a:xfrm>
            <a:off x="1524000" y="1366463"/>
            <a:ext cx="9144000" cy="2969231"/>
          </a:xfrm>
        </p:spPr>
        <p:txBody>
          <a:bodyPr>
            <a:normAutofit/>
          </a:bodyPr>
          <a:lstStyle/>
          <a:p>
            <a:r>
              <a:rPr kumimoji="1" lang="en-US" altLang="ja-JP" dirty="0" smtClean="0">
                <a:solidFill>
                  <a:schemeClr val="bg1"/>
                </a:solidFill>
              </a:rPr>
              <a:t>K-means Clustering</a:t>
            </a:r>
            <a:br>
              <a:rPr kumimoji="1" lang="en-US" altLang="ja-JP" dirty="0" smtClean="0">
                <a:solidFill>
                  <a:schemeClr val="bg1"/>
                </a:solidFill>
              </a:rPr>
            </a:br>
            <a:r>
              <a:rPr kumimoji="1" lang="en-US" altLang="ja-JP" dirty="0" smtClean="0">
                <a:solidFill>
                  <a:schemeClr val="bg1"/>
                </a:solidFill>
              </a:rPr>
              <a:t>ICS635 </a:t>
            </a:r>
            <a:r>
              <a:rPr lang="en-US" altLang="ja-JP" dirty="0" smtClean="0">
                <a:solidFill>
                  <a:schemeClr val="bg1"/>
                </a:solidFill>
              </a:rPr>
              <a:t>Homework 2</a:t>
            </a:r>
            <a:br>
              <a:rPr lang="en-US" altLang="ja-JP" dirty="0" smtClean="0">
                <a:solidFill>
                  <a:schemeClr val="bg1"/>
                </a:solidFill>
              </a:rPr>
            </a:br>
            <a:r>
              <a:rPr lang="en-US" altLang="ja-JP" sz="4000" dirty="0" smtClean="0">
                <a:solidFill>
                  <a:schemeClr val="bg1"/>
                </a:solidFill>
              </a:rPr>
              <a:t>October 7, 2016</a:t>
            </a:r>
            <a:endParaRPr kumimoji="1" lang="ja-JP" altLang="en-US" sz="4000" dirty="0">
              <a:solidFill>
                <a:schemeClr val="bg1"/>
              </a:solidFill>
            </a:endParaRPr>
          </a:p>
        </p:txBody>
      </p:sp>
      <p:sp>
        <p:nvSpPr>
          <p:cNvPr id="3" name="サブタイトル 2"/>
          <p:cNvSpPr>
            <a:spLocks noGrp="1"/>
          </p:cNvSpPr>
          <p:nvPr>
            <p:ph type="subTitle" idx="1"/>
          </p:nvPr>
        </p:nvSpPr>
        <p:spPr>
          <a:xfrm>
            <a:off x="8517275" y="5093414"/>
            <a:ext cx="3821988" cy="1764586"/>
          </a:xfrm>
        </p:spPr>
        <p:txBody>
          <a:bodyPr>
            <a:normAutofit/>
          </a:bodyPr>
          <a:lstStyle/>
          <a:p>
            <a:pPr algn="l"/>
            <a:r>
              <a:rPr lang="en-US" altLang="ja-JP" sz="2800" dirty="0" smtClean="0">
                <a:solidFill>
                  <a:schemeClr val="bg1"/>
                </a:solidFill>
              </a:rPr>
              <a:t>Kim, Song Min</a:t>
            </a:r>
            <a:endParaRPr lang="en-US" altLang="ja-JP" sz="2800" dirty="0" smtClean="0">
              <a:solidFill>
                <a:schemeClr val="bg1"/>
              </a:solidFill>
            </a:endParaRPr>
          </a:p>
          <a:p>
            <a:pPr algn="l"/>
            <a:r>
              <a:rPr lang="en-US" altLang="ja-JP" sz="2800" dirty="0" smtClean="0">
                <a:solidFill>
                  <a:schemeClr val="bg1"/>
                </a:solidFill>
              </a:rPr>
              <a:t>Li, </a:t>
            </a:r>
            <a:r>
              <a:rPr lang="en-US" altLang="ja-JP" sz="2800" dirty="0" err="1" smtClean="0">
                <a:solidFill>
                  <a:schemeClr val="bg1"/>
                </a:solidFill>
              </a:rPr>
              <a:t>Hualiang</a:t>
            </a:r>
            <a:endParaRPr lang="en-US" altLang="ja-JP" sz="2800" dirty="0" smtClean="0">
              <a:solidFill>
                <a:schemeClr val="bg1"/>
              </a:solidFill>
            </a:endParaRPr>
          </a:p>
          <a:p>
            <a:pPr algn="l"/>
            <a:r>
              <a:rPr lang="en-US" altLang="ja-JP" sz="2800" dirty="0" err="1" smtClean="0">
                <a:solidFill>
                  <a:schemeClr val="bg1"/>
                </a:solidFill>
              </a:rPr>
              <a:t>Nishibayashi</a:t>
            </a:r>
            <a:r>
              <a:rPr lang="en-US" altLang="ja-JP" sz="2800" dirty="0" smtClean="0">
                <a:solidFill>
                  <a:schemeClr val="bg1"/>
                </a:solidFill>
              </a:rPr>
              <a:t>, Akira</a:t>
            </a:r>
            <a:endParaRPr lang="en-US" altLang="ja-JP" sz="2800" dirty="0">
              <a:solidFill>
                <a:schemeClr val="bg1"/>
              </a:solidFill>
            </a:endParaRPr>
          </a:p>
          <a:p>
            <a:pPr algn="l"/>
            <a:endParaRPr kumimoji="1" lang="ja-JP" altLang="en-US" dirty="0"/>
          </a:p>
        </p:txBody>
      </p:sp>
    </p:spTree>
    <p:extLst>
      <p:ext uri="{BB962C8B-B14F-4D97-AF65-F5344CB8AC3E}">
        <p14:creationId xmlns:p14="http://schemas.microsoft.com/office/powerpoint/2010/main" val="14319132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Change </a:t>
            </a:r>
            <a:r>
              <a:rPr lang="en-US" altLang="ja-JP" dirty="0"/>
              <a:t>n</a:t>
            </a:r>
            <a:r>
              <a:rPr lang="en-US" altLang="ja-JP" dirty="0" smtClean="0"/>
              <a:t>umber of data in each Gaussian (10-10000)</a:t>
            </a:r>
            <a:endParaRPr kumimoji="1" lang="ja-JP" altLang="en-US" dirty="0"/>
          </a:p>
        </p:txBody>
      </p:sp>
      <p:pic>
        <p:nvPicPr>
          <p:cNvPr id="4" name="コンテンツ プレースホルダー 3"/>
          <p:cNvPicPr/>
          <p:nvPr/>
        </p:nvPicPr>
        <p:blipFill>
          <a:blip r:embed="rId2"/>
          <a:stretch>
            <a:fillRect/>
          </a:stretch>
        </p:blipFill>
        <p:spPr>
          <a:xfrm>
            <a:off x="3708970" y="1992609"/>
            <a:ext cx="4407050" cy="3689384"/>
          </a:xfrm>
          <a:prstGeom prst="rect">
            <a:avLst/>
          </a:prstGeom>
        </p:spPr>
      </p:pic>
      <p:sp>
        <p:nvSpPr>
          <p:cNvPr id="5" name="テキスト ボックス 4"/>
          <p:cNvSpPr txBox="1"/>
          <p:nvPr/>
        </p:nvSpPr>
        <p:spPr>
          <a:xfrm>
            <a:off x="4007202" y="5608978"/>
            <a:ext cx="4242595" cy="523220"/>
          </a:xfrm>
          <a:prstGeom prst="rect">
            <a:avLst/>
          </a:prstGeom>
          <a:noFill/>
        </p:spPr>
        <p:txBody>
          <a:bodyPr wrap="square" rtlCol="0">
            <a:spAutoFit/>
          </a:bodyPr>
          <a:lstStyle/>
          <a:p>
            <a:r>
              <a:rPr lang="en-US" altLang="ja-JP" sz="2800" dirty="0"/>
              <a:t>N</a:t>
            </a:r>
            <a:r>
              <a:rPr lang="en-US" altLang="ja-JP" sz="2800" dirty="0" smtClean="0"/>
              <a:t> = 1000 (Base model)</a:t>
            </a:r>
          </a:p>
        </p:txBody>
      </p:sp>
      <p:sp>
        <p:nvSpPr>
          <p:cNvPr id="6" name="右矢印 5"/>
          <p:cNvSpPr/>
          <p:nvPr/>
        </p:nvSpPr>
        <p:spPr>
          <a:xfrm>
            <a:off x="7945502" y="2750640"/>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N=10.png"/>
          <p:cNvPicPr/>
          <p:nvPr/>
        </p:nvPicPr>
        <p:blipFill>
          <a:blip r:embed="rId3">
            <a:extLst>
              <a:ext uri="{28A0092B-C50C-407E-A947-70E740481C1C}">
                <a14:useLocalDpi xmlns:a14="http://schemas.microsoft.com/office/drawing/2010/main"/>
              </a:ext>
            </a:extLst>
          </a:blip>
          <a:srcRect/>
          <a:stretch>
            <a:fillRect/>
          </a:stretch>
        </p:blipFill>
        <p:spPr bwMode="auto">
          <a:xfrm>
            <a:off x="161850" y="2507812"/>
            <a:ext cx="3155941" cy="3022610"/>
          </a:xfrm>
          <a:prstGeom prst="rect">
            <a:avLst/>
          </a:prstGeom>
          <a:noFill/>
          <a:ln>
            <a:noFill/>
          </a:ln>
        </p:spPr>
      </p:pic>
      <p:sp>
        <p:nvSpPr>
          <p:cNvPr id="7" name="右矢印 6"/>
          <p:cNvSpPr/>
          <p:nvPr/>
        </p:nvSpPr>
        <p:spPr>
          <a:xfrm rot="10800000">
            <a:off x="3157385" y="2767849"/>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53487" y="5608978"/>
            <a:ext cx="1620795" cy="523220"/>
          </a:xfrm>
          <a:prstGeom prst="rect">
            <a:avLst/>
          </a:prstGeom>
          <a:noFill/>
        </p:spPr>
        <p:txBody>
          <a:bodyPr wrap="square" rtlCol="0">
            <a:spAutoFit/>
          </a:bodyPr>
          <a:lstStyle/>
          <a:p>
            <a:r>
              <a:rPr lang="en-US" altLang="ja-JP" sz="2800" dirty="0"/>
              <a:t>N</a:t>
            </a:r>
            <a:r>
              <a:rPr lang="en-US" altLang="ja-JP" sz="2800" dirty="0" smtClean="0"/>
              <a:t> </a:t>
            </a:r>
            <a:r>
              <a:rPr lang="en-US" altLang="ja-JP" sz="2800" smtClean="0"/>
              <a:t>= 10</a:t>
            </a:r>
            <a:endParaRPr lang="en-US" altLang="ja-JP" sz="2800" dirty="0" smtClean="0"/>
          </a:p>
        </p:txBody>
      </p:sp>
      <p:pic>
        <p:nvPicPr>
          <p:cNvPr id="10" name="図 9"/>
          <p:cNvPicPr/>
          <p:nvPr/>
        </p:nvPicPr>
        <p:blipFill>
          <a:blip r:embed="rId4"/>
          <a:stretch>
            <a:fillRect/>
          </a:stretch>
        </p:blipFill>
        <p:spPr>
          <a:xfrm>
            <a:off x="8891844" y="2244139"/>
            <a:ext cx="3110066" cy="3186323"/>
          </a:xfrm>
          <a:prstGeom prst="rect">
            <a:avLst/>
          </a:prstGeom>
        </p:spPr>
      </p:pic>
      <p:sp>
        <p:nvSpPr>
          <p:cNvPr id="11" name="テキスト ボックス 10"/>
          <p:cNvSpPr txBox="1"/>
          <p:nvPr/>
        </p:nvSpPr>
        <p:spPr>
          <a:xfrm>
            <a:off x="9539954" y="5608978"/>
            <a:ext cx="2231632" cy="523220"/>
          </a:xfrm>
          <a:prstGeom prst="rect">
            <a:avLst/>
          </a:prstGeom>
          <a:noFill/>
        </p:spPr>
        <p:txBody>
          <a:bodyPr wrap="square" rtlCol="0">
            <a:spAutoFit/>
          </a:bodyPr>
          <a:lstStyle/>
          <a:p>
            <a:r>
              <a:rPr lang="en-US" altLang="ja-JP" sz="2800" dirty="0"/>
              <a:t>N</a:t>
            </a:r>
            <a:r>
              <a:rPr lang="en-US" altLang="ja-JP" sz="2800" dirty="0" smtClean="0"/>
              <a:t> = 10000</a:t>
            </a:r>
          </a:p>
        </p:txBody>
      </p:sp>
      <p:sp>
        <p:nvSpPr>
          <p:cNvPr id="12" name="テキスト ボックス 11"/>
          <p:cNvSpPr txBox="1"/>
          <p:nvPr/>
        </p:nvSpPr>
        <p:spPr>
          <a:xfrm>
            <a:off x="852527" y="1982529"/>
            <a:ext cx="3599952" cy="523220"/>
          </a:xfrm>
          <a:prstGeom prst="rect">
            <a:avLst/>
          </a:prstGeom>
          <a:noFill/>
        </p:spPr>
        <p:txBody>
          <a:bodyPr wrap="square" rtlCol="0">
            <a:spAutoFit/>
          </a:bodyPr>
          <a:lstStyle/>
          <a:p>
            <a:r>
              <a:rPr lang="en-US" altLang="ja-JP" sz="2800" dirty="0" smtClean="0"/>
              <a:t>Example Images:</a:t>
            </a:r>
          </a:p>
        </p:txBody>
      </p:sp>
    </p:spTree>
    <p:extLst>
      <p:ext uri="{BB962C8B-B14F-4D97-AF65-F5344CB8AC3E}">
        <p14:creationId xmlns:p14="http://schemas.microsoft.com/office/powerpoint/2010/main" val="2178746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Change </a:t>
            </a:r>
            <a:r>
              <a:rPr lang="en-US" altLang="ja-JP" dirty="0" smtClean="0"/>
              <a:t>number of data in each Gaussian (10-10000)</a:t>
            </a:r>
            <a:endParaRPr kumimoji="1" lang="ja-JP" altLang="en-US" dirty="0"/>
          </a:p>
        </p:txBody>
      </p:sp>
      <p:sp>
        <p:nvSpPr>
          <p:cNvPr id="4" name="テキスト ボックス 3"/>
          <p:cNvSpPr txBox="1"/>
          <p:nvPr/>
        </p:nvSpPr>
        <p:spPr>
          <a:xfrm>
            <a:off x="838200" y="1945059"/>
            <a:ext cx="2223499" cy="523220"/>
          </a:xfrm>
          <a:prstGeom prst="rect">
            <a:avLst/>
          </a:prstGeom>
          <a:noFill/>
        </p:spPr>
        <p:txBody>
          <a:bodyPr wrap="square" rtlCol="0">
            <a:spAutoFit/>
          </a:bodyPr>
          <a:lstStyle/>
          <a:p>
            <a:r>
              <a:rPr lang="en-US" altLang="ja-JP" sz="2800" dirty="0" smtClean="0"/>
              <a:t>Results:</a:t>
            </a:r>
          </a:p>
        </p:txBody>
      </p:sp>
      <p:graphicFrame>
        <p:nvGraphicFramePr>
          <p:cNvPr id="5" name="表 4"/>
          <p:cNvGraphicFramePr>
            <a:graphicFrameLocks noGrp="1"/>
          </p:cNvGraphicFramePr>
          <p:nvPr>
            <p:extLst>
              <p:ext uri="{D42A27DB-BD31-4B8C-83A1-F6EECF244321}">
                <p14:modId xmlns:p14="http://schemas.microsoft.com/office/powerpoint/2010/main" val="1499270224"/>
              </p:ext>
            </p:extLst>
          </p:nvPr>
        </p:nvGraphicFramePr>
        <p:xfrm>
          <a:off x="1011195" y="2897531"/>
          <a:ext cx="5080684" cy="2774220"/>
        </p:xfrm>
        <a:graphic>
          <a:graphicData uri="http://schemas.openxmlformats.org/drawingml/2006/table">
            <a:tbl>
              <a:tblPr>
                <a:tableStyleId>{5C22544A-7EE6-4342-B048-85BDC9FD1C3A}</a:tableStyleId>
              </a:tblPr>
              <a:tblGrid>
                <a:gridCol w="725812"/>
                <a:gridCol w="725812"/>
                <a:gridCol w="725812"/>
                <a:gridCol w="725812"/>
                <a:gridCol w="725812"/>
                <a:gridCol w="725812"/>
                <a:gridCol w="725812"/>
              </a:tblGrid>
              <a:tr h="895993">
                <a:tc>
                  <a:txBody>
                    <a:bodyPr/>
                    <a:lstStyle/>
                    <a:p>
                      <a:pPr algn="l" fontAlgn="b"/>
                      <a:r>
                        <a:rPr lang="en-US" sz="1100" u="none" strike="noStrike">
                          <a:effectLst/>
                        </a:rPr>
                        <a:t>Number of data in each gaussian</a:t>
                      </a:r>
                      <a:endParaRPr lang="en-US"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500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1000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5000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10000</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97022">
                <a:tc>
                  <a:txBody>
                    <a:bodyPr/>
                    <a:lstStyle/>
                    <a:p>
                      <a:pPr algn="l" fontAlgn="b"/>
                      <a:r>
                        <a:rPr lang="en-US" sz="1100" u="none" strike="noStrike">
                          <a:effectLst/>
                        </a:rPr>
                        <a:t>Number of iteration on average</a:t>
                      </a:r>
                      <a:endParaRPr lang="en-US"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3.4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5.2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8.1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7.9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16.5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17.5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1205">
                <a:tc>
                  <a:txBody>
                    <a:bodyPr/>
                    <a:lstStyle/>
                    <a:p>
                      <a:pPr algn="l" fontAlgn="b"/>
                      <a:r>
                        <a:rPr lang="en-US" sz="1100" u="none" strike="noStrike">
                          <a:effectLst/>
                        </a:rPr>
                        <a:t>Elapsed time (Seconds)</a:t>
                      </a:r>
                      <a:endParaRPr lang="en-US"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0.2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3.4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21.7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42.9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429.8 </a:t>
                      </a:r>
                      <a:endParaRPr lang="en-US" altLang="ja-JP" sz="1100" b="0" i="0" u="none" strike="noStrike">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dirty="0">
                          <a:effectLst/>
                        </a:rPr>
                        <a:t>845.7 </a:t>
                      </a:r>
                      <a:endParaRPr lang="en-US" altLang="ja-JP" sz="1100" b="0" i="0" u="none" strike="noStrike" dirty="0">
                        <a:solidFill>
                          <a:srgbClr val="000000"/>
                        </a:solidFill>
                        <a:effectLst/>
                        <a:latin typeface="ＭＳ Ｐゴシック" charset="-128"/>
                      </a:endParaRPr>
                    </a:p>
                  </a:txBody>
                  <a:tcPr marL="11295" marR="11295" marT="1129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図 5"/>
          <p:cNvPicPr/>
          <p:nvPr/>
        </p:nvPicPr>
        <p:blipFill>
          <a:blip r:embed="rId3"/>
          <a:stretch>
            <a:fillRect/>
          </a:stretch>
        </p:blipFill>
        <p:spPr>
          <a:xfrm>
            <a:off x="6648359" y="2115582"/>
            <a:ext cx="4705441" cy="3779520"/>
          </a:xfrm>
          <a:prstGeom prst="rect">
            <a:avLst/>
          </a:prstGeom>
        </p:spPr>
      </p:pic>
      <p:pic>
        <p:nvPicPr>
          <p:cNvPr id="8" name="図 7"/>
          <p:cNvPicPr/>
          <p:nvPr/>
        </p:nvPicPr>
        <p:blipFill>
          <a:blip r:embed="rId4"/>
          <a:stretch>
            <a:fillRect/>
          </a:stretch>
        </p:blipFill>
        <p:spPr>
          <a:xfrm>
            <a:off x="6653011" y="2115582"/>
            <a:ext cx="4701559" cy="3779520"/>
          </a:xfrm>
          <a:prstGeom prst="rect">
            <a:avLst/>
          </a:prstGeom>
        </p:spPr>
      </p:pic>
    </p:spTree>
    <p:extLst>
      <p:ext uri="{BB962C8B-B14F-4D97-AF65-F5344CB8AC3E}">
        <p14:creationId xmlns:p14="http://schemas.microsoft.com/office/powerpoint/2010/main" val="364145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K-mean Failure – cluster structure impact</a:t>
            </a:r>
            <a:endParaRPr kumimoji="1" lang="zh-CN" altLang="en-US" dirty="0"/>
          </a:p>
        </p:txBody>
      </p:sp>
      <p:sp>
        <p:nvSpPr>
          <p:cNvPr id="3" name="内容占位符 2"/>
          <p:cNvSpPr>
            <a:spLocks noGrp="1"/>
          </p:cNvSpPr>
          <p:nvPr>
            <p:ph idx="1"/>
          </p:nvPr>
        </p:nvSpPr>
        <p:spPr/>
        <p:txBody>
          <a:bodyPr/>
          <a:lstStyle/>
          <a:p>
            <a:r>
              <a:rPr lang="en-US" altLang="zh-CN" dirty="0"/>
              <a:t>K</a:t>
            </a:r>
            <a:r>
              <a:rPr lang="en-US" altLang="zh-CN" dirty="0" smtClean="0"/>
              <a:t>-</a:t>
            </a:r>
            <a:r>
              <a:rPr lang="en-US" altLang="zh-CN" dirty="0"/>
              <a:t>means </a:t>
            </a:r>
            <a:r>
              <a:rPr lang="en-US" altLang="zh-CN" dirty="0" smtClean="0"/>
              <a:t>converge </a:t>
            </a:r>
            <a:r>
              <a:rPr lang="en-US" altLang="zh-CN" dirty="0"/>
              <a:t>to a local </a:t>
            </a:r>
            <a:r>
              <a:rPr lang="en-US" altLang="zh-CN" dirty="0" smtClean="0"/>
              <a:t>optimum.</a:t>
            </a:r>
          </a:p>
          <a:p>
            <a:r>
              <a:rPr lang="en-US" altLang="zh-CN" dirty="0" smtClean="0"/>
              <a:t>Bad result if cluster size has huge different.</a:t>
            </a:r>
          </a:p>
          <a:p>
            <a:endParaRPr lang="en-US" altLang="zh-CN" dirty="0" smtClean="0"/>
          </a:p>
        </p:txBody>
      </p:sp>
      <p:pic>
        <p:nvPicPr>
          <p:cNvPr id="4" name="图片 3" descr="panda1_inp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92" y="2865037"/>
            <a:ext cx="5004165" cy="3617295"/>
          </a:xfrm>
          <a:prstGeom prst="rect">
            <a:avLst/>
          </a:prstGeom>
        </p:spPr>
      </p:pic>
      <p:pic>
        <p:nvPicPr>
          <p:cNvPr id="5" name="图片 4" descr="panda1_resul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159" y="2865038"/>
            <a:ext cx="5020951" cy="3629884"/>
          </a:xfrm>
          <a:prstGeom prst="rect">
            <a:avLst/>
          </a:prstGeom>
        </p:spPr>
      </p:pic>
    </p:spTree>
    <p:extLst>
      <p:ext uri="{BB962C8B-B14F-4D97-AF65-F5344CB8AC3E}">
        <p14:creationId xmlns:p14="http://schemas.microsoft.com/office/powerpoint/2010/main" val="510521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 Failure – cluster structure impact</a:t>
            </a:r>
            <a:endParaRPr kumimoji="1" lang="zh-CN" altLang="en-US" dirty="0"/>
          </a:p>
        </p:txBody>
      </p:sp>
      <p:sp>
        <p:nvSpPr>
          <p:cNvPr id="3" name="内容占位符 2"/>
          <p:cNvSpPr>
            <a:spLocks noGrp="1"/>
          </p:cNvSpPr>
          <p:nvPr>
            <p:ph idx="1"/>
          </p:nvPr>
        </p:nvSpPr>
        <p:spPr/>
        <p:txBody>
          <a:bodyPr/>
          <a:lstStyle/>
          <a:p>
            <a:r>
              <a:rPr kumimoji="1" lang="en-US" altLang="zh-CN" dirty="0" smtClean="0"/>
              <a:t>Why that happens?</a:t>
            </a:r>
          </a:p>
          <a:p>
            <a:r>
              <a:rPr lang="en-US" altLang="zh-CN" dirty="0" smtClean="0"/>
              <a:t>We randomly pick K points as our initial cluster centroids</a:t>
            </a:r>
            <a:endParaRPr kumimoji="1" lang="en-US" altLang="zh-CN" dirty="0" smtClean="0"/>
          </a:p>
          <a:p>
            <a:pPr lvl="1"/>
            <a:r>
              <a:rPr kumimoji="1" lang="en-US" altLang="zh-CN" dirty="0" smtClean="0"/>
              <a:t>P</a:t>
            </a:r>
            <a:r>
              <a:rPr kumimoji="1" lang="en-US" altLang="zh-CN" baseline="-25000" dirty="0" smtClean="0"/>
              <a:t>i</a:t>
            </a:r>
            <a:r>
              <a:rPr lang="en-US" altLang="zh-CN" dirty="0" smtClean="0"/>
              <a:t> =       </a:t>
            </a:r>
          </a:p>
          <a:p>
            <a:pPr lvl="1"/>
            <a:r>
              <a:rPr lang="en-US" altLang="zh-CN" dirty="0" smtClean="0"/>
              <a:t> where </a:t>
            </a:r>
            <a:r>
              <a:rPr lang="en-US" altLang="zh-CN" i="1" dirty="0" err="1" smtClean="0"/>
              <a:t>n</a:t>
            </a:r>
            <a:r>
              <a:rPr lang="en-US" altLang="zh-CN" i="1" baseline="-25000" dirty="0" err="1" smtClean="0"/>
              <a:t>i</a:t>
            </a:r>
            <a:r>
              <a:rPr lang="en-US" altLang="zh-CN" dirty="0" smtClean="0"/>
              <a:t> is the size of cluster </a:t>
            </a:r>
            <a:r>
              <a:rPr lang="en-US" altLang="zh-CN" i="1" dirty="0" err="1" smtClean="0"/>
              <a:t>i</a:t>
            </a:r>
            <a:r>
              <a:rPr lang="en-US" altLang="zh-CN" dirty="0" smtClean="0"/>
              <a:t>, </a:t>
            </a:r>
          </a:p>
          <a:p>
            <a:pPr lvl="1"/>
            <a:r>
              <a:rPr lang="en-US" altLang="zh-CN" i="1" dirty="0" smtClean="0"/>
              <a:t>N</a:t>
            </a:r>
            <a:r>
              <a:rPr lang="en-US" altLang="zh-CN" dirty="0" smtClean="0"/>
              <a:t> is the size of our input data set</a:t>
            </a:r>
          </a:p>
          <a:p>
            <a:pPr lvl="1"/>
            <a:r>
              <a:rPr kumimoji="1" lang="en-US" altLang="zh-CN" dirty="0" smtClean="0"/>
              <a:t>For larger </a:t>
            </a:r>
            <a:r>
              <a:rPr kumimoji="1" lang="en-US" altLang="zh-CN" dirty="0" err="1" smtClean="0"/>
              <a:t>n</a:t>
            </a:r>
            <a:r>
              <a:rPr kumimoji="1" lang="en-US" altLang="zh-CN" i="1" baseline="-25000" dirty="0" err="1" smtClean="0"/>
              <a:t>i</a:t>
            </a:r>
            <a:r>
              <a:rPr kumimoji="1" lang="en-US" altLang="zh-CN" baseline="-25000" dirty="0" smtClean="0"/>
              <a:t>,</a:t>
            </a:r>
            <a:r>
              <a:rPr kumimoji="1" lang="en-US" altLang="zh-CN" dirty="0" smtClean="0"/>
              <a:t> P</a:t>
            </a:r>
            <a:r>
              <a:rPr kumimoji="1" lang="en-US" altLang="zh-CN" i="1" baseline="-25000" dirty="0" smtClean="0"/>
              <a:t>i</a:t>
            </a:r>
            <a:r>
              <a:rPr kumimoji="1" lang="en-US" altLang="zh-CN" dirty="0" smtClean="0"/>
              <a:t> is larger</a:t>
            </a:r>
          </a:p>
          <a:p>
            <a:endParaRPr kumimoji="1" lang="zh-CN" altLang="en-US" dirty="0"/>
          </a:p>
        </p:txBody>
      </p:sp>
      <p:pic>
        <p:nvPicPr>
          <p:cNvPr id="6" name="图片 5" descr="fo1.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242406"/>
            <a:ext cx="5384800" cy="393700"/>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95860796"/>
              </p:ext>
            </p:extLst>
          </p:nvPr>
        </p:nvGraphicFramePr>
        <p:xfrm>
          <a:off x="2255627" y="2630836"/>
          <a:ext cx="365957" cy="756311"/>
        </p:xfrm>
        <a:graphic>
          <a:graphicData uri="http://schemas.openxmlformats.org/presentationml/2006/ole">
            <mc:AlternateContent xmlns:mc="http://schemas.openxmlformats.org/markup-compatibility/2006">
              <mc:Choice xmlns:v="urn:schemas-microsoft-com:vml" Requires="v">
                <p:oleObj spid="_x0000_s1041" name="公式" r:id="rId5" imgW="190500" imgH="393700" progId="Equation.3">
                  <p:embed/>
                </p:oleObj>
              </mc:Choice>
              <mc:Fallback>
                <p:oleObj name="公式" r:id="rId5" imgW="190500" imgH="393700" progId="Equation.3">
                  <p:embed/>
                  <p:pic>
                    <p:nvPicPr>
                      <p:cNvPr id="0" name=""/>
                      <p:cNvPicPr/>
                      <p:nvPr/>
                    </p:nvPicPr>
                    <p:blipFill>
                      <a:blip r:embed="rId6"/>
                      <a:stretch>
                        <a:fillRect/>
                      </a:stretch>
                    </p:blipFill>
                    <p:spPr>
                      <a:xfrm>
                        <a:off x="2255627" y="2630836"/>
                        <a:ext cx="365957" cy="756311"/>
                      </a:xfrm>
                      <a:prstGeom prst="rect">
                        <a:avLst/>
                      </a:prstGeom>
                    </p:spPr>
                  </p:pic>
                </p:oleObj>
              </mc:Fallback>
            </mc:AlternateContent>
          </a:graphicData>
        </a:graphic>
      </p:graphicFrame>
      <p:pic>
        <p:nvPicPr>
          <p:cNvPr id="7" name="图片 6" descr="panda1_resul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000" y="2865038"/>
            <a:ext cx="5020951" cy="3629884"/>
          </a:xfrm>
          <a:prstGeom prst="rect">
            <a:avLst/>
          </a:prstGeom>
        </p:spPr>
      </p:pic>
    </p:spTree>
    <p:extLst>
      <p:ext uri="{BB962C8B-B14F-4D97-AF65-F5344CB8AC3E}">
        <p14:creationId xmlns:p14="http://schemas.microsoft.com/office/powerpoint/2010/main" val="11435223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 Failure – cluster structure impact</a:t>
            </a:r>
            <a:endParaRPr kumimoji="1" lang="zh-CN" altLang="en-US" dirty="0"/>
          </a:p>
        </p:txBody>
      </p:sp>
      <p:sp>
        <p:nvSpPr>
          <p:cNvPr id="3" name="内容占位符 2"/>
          <p:cNvSpPr>
            <a:spLocks noGrp="1"/>
          </p:cNvSpPr>
          <p:nvPr>
            <p:ph idx="1"/>
          </p:nvPr>
        </p:nvSpPr>
        <p:spPr/>
        <p:txBody>
          <a:bodyPr/>
          <a:lstStyle/>
          <a:p>
            <a:r>
              <a:rPr kumimoji="1" lang="en-US" altLang="zh-CN" dirty="0" smtClean="0"/>
              <a:t>Even with same size cluster, we could still get bad result</a:t>
            </a:r>
          </a:p>
          <a:p>
            <a:endParaRPr kumimoji="1" lang="en-US" altLang="zh-CN" dirty="0" smtClean="0"/>
          </a:p>
          <a:p>
            <a:endParaRPr kumimoji="1" lang="zh-CN" altLang="en-US" dirty="0"/>
          </a:p>
        </p:txBody>
      </p:sp>
      <p:pic>
        <p:nvPicPr>
          <p:cNvPr id="6" name="图片 5" descr="orig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86086"/>
            <a:ext cx="4404083" cy="3303063"/>
          </a:xfrm>
          <a:prstGeom prst="rect">
            <a:avLst/>
          </a:prstGeom>
        </p:spPr>
      </p:pic>
      <p:pic>
        <p:nvPicPr>
          <p:cNvPr id="7" name="图片 6" descr="iteration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064" y="2510600"/>
            <a:ext cx="4430472" cy="3322854"/>
          </a:xfrm>
          <a:prstGeom prst="rect">
            <a:avLst/>
          </a:prstGeom>
        </p:spPr>
      </p:pic>
    </p:spTree>
    <p:extLst>
      <p:ext uri="{BB962C8B-B14F-4D97-AF65-F5344CB8AC3E}">
        <p14:creationId xmlns:p14="http://schemas.microsoft.com/office/powerpoint/2010/main" val="16291934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 Failure – cluster structure impact</a:t>
            </a:r>
            <a:endParaRPr kumimoji="1" lang="zh-CN" altLang="en-US" dirty="0"/>
          </a:p>
        </p:txBody>
      </p:sp>
      <p:sp>
        <p:nvSpPr>
          <p:cNvPr id="3" name="内容占位符 2"/>
          <p:cNvSpPr>
            <a:spLocks noGrp="1"/>
          </p:cNvSpPr>
          <p:nvPr>
            <p:ph idx="1"/>
          </p:nvPr>
        </p:nvSpPr>
        <p:spPr/>
        <p:txBody>
          <a:bodyPr/>
          <a:lstStyle/>
          <a:p>
            <a:r>
              <a:rPr kumimoji="1" lang="en-US" altLang="zh-CN" dirty="0" smtClean="0"/>
              <a:t>Why that happens?</a:t>
            </a:r>
          </a:p>
          <a:p>
            <a:endParaRPr kumimoji="1" lang="en-US" altLang="zh-CN" dirty="0" smtClean="0"/>
          </a:p>
          <a:p>
            <a:endParaRPr lang="en-US" altLang="zh-CN" dirty="0"/>
          </a:p>
          <a:p>
            <a:endParaRPr kumimoji="1" lang="en-US" altLang="zh-CN" dirty="0" smtClean="0"/>
          </a:p>
          <a:p>
            <a:r>
              <a:rPr lang="en-US" altLang="zh-CN" dirty="0" smtClean="0"/>
              <a:t>Weight of distance should be </a:t>
            </a:r>
          </a:p>
          <a:p>
            <a:pPr marL="0" indent="0">
              <a:buNone/>
            </a:pPr>
            <a:r>
              <a:rPr lang="en-US" altLang="zh-CN" dirty="0" smtClean="0"/>
              <a:t>inversely proportional to the deviation</a:t>
            </a:r>
            <a:endParaRPr lang="en-US" altLang="zh-CN" dirty="0"/>
          </a:p>
          <a:p>
            <a:endParaRPr kumimoji="1" lang="en-US" altLang="zh-CN" dirty="0" smtClean="0"/>
          </a:p>
          <a:p>
            <a:endParaRPr kumimoji="1" lang="zh-CN" altLang="en-US" dirty="0"/>
          </a:p>
        </p:txBody>
      </p:sp>
      <p:pic>
        <p:nvPicPr>
          <p:cNvPr id="4" name="图片 3" descr="fo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27" y="2753036"/>
            <a:ext cx="5384800" cy="393700"/>
          </a:xfrm>
          <a:prstGeom prst="rect">
            <a:avLst/>
          </a:prstGeom>
        </p:spPr>
      </p:pic>
      <p:pic>
        <p:nvPicPr>
          <p:cNvPr id="6" name="图片 5" descr="distance.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527" y="4999655"/>
            <a:ext cx="2120900" cy="863600"/>
          </a:xfrm>
          <a:prstGeom prst="rect">
            <a:avLst/>
          </a:prstGeom>
        </p:spPr>
      </p:pic>
      <p:pic>
        <p:nvPicPr>
          <p:cNvPr id="8" name="图片 7" descr="iteration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328" y="2540401"/>
            <a:ext cx="4430472" cy="3322854"/>
          </a:xfrm>
          <a:prstGeom prst="rect">
            <a:avLst/>
          </a:prstGeom>
        </p:spPr>
      </p:pic>
    </p:spTree>
    <p:extLst>
      <p:ext uri="{BB962C8B-B14F-4D97-AF65-F5344CB8AC3E}">
        <p14:creationId xmlns:p14="http://schemas.microsoft.com/office/powerpoint/2010/main" val="40278507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 y="0"/>
            <a:ext cx="12191999" cy="6910576"/>
          </a:xfrm>
          <a:prstGeom prst="rect">
            <a:avLst/>
          </a:prstGeom>
        </p:spPr>
      </p:pic>
      <p:sp>
        <p:nvSpPr>
          <p:cNvPr id="2" name="タイトル 1"/>
          <p:cNvSpPr>
            <a:spLocks noGrp="1"/>
          </p:cNvSpPr>
          <p:nvPr>
            <p:ph type="title"/>
          </p:nvPr>
        </p:nvSpPr>
        <p:spPr>
          <a:xfrm>
            <a:off x="1676400" y="2792506"/>
            <a:ext cx="10515600" cy="1325563"/>
          </a:xfrm>
        </p:spPr>
        <p:txBody>
          <a:bodyPr>
            <a:normAutofit/>
          </a:bodyPr>
          <a:lstStyle/>
          <a:p>
            <a:r>
              <a:rPr kumimoji="1" lang="en-US" altLang="ja-JP" sz="6600" dirty="0" smtClean="0">
                <a:solidFill>
                  <a:schemeClr val="bg1"/>
                </a:solidFill>
              </a:rPr>
              <a:t>Thank you for listening!</a:t>
            </a:r>
            <a:endParaRPr kumimoji="1" lang="ja-JP" altLang="en-US" sz="6600" dirty="0">
              <a:solidFill>
                <a:schemeClr val="bg1"/>
              </a:solidFill>
            </a:endParaRPr>
          </a:p>
        </p:txBody>
      </p:sp>
    </p:spTree>
    <p:extLst>
      <p:ext uri="{BB962C8B-B14F-4D97-AF65-F5344CB8AC3E}">
        <p14:creationId xmlns:p14="http://schemas.microsoft.com/office/powerpoint/2010/main" val="13068487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69916"/>
            <a:ext cx="10515600" cy="1325563"/>
          </a:xfrm>
        </p:spPr>
        <p:txBody>
          <a:bodyPr/>
          <a:lstStyle/>
          <a:p>
            <a:r>
              <a:rPr kumimoji="1" lang="en-US" altLang="ja-JP" dirty="0" smtClean="0"/>
              <a:t>Base model</a:t>
            </a:r>
            <a:endParaRPr kumimoji="1" lang="ja-JP" altLang="en-US" dirty="0"/>
          </a:p>
        </p:txBody>
      </p:sp>
      <p:sp>
        <p:nvSpPr>
          <p:cNvPr id="5" name="テキスト ボックス 4"/>
          <p:cNvSpPr txBox="1"/>
          <p:nvPr/>
        </p:nvSpPr>
        <p:spPr>
          <a:xfrm>
            <a:off x="6284514" y="1839877"/>
            <a:ext cx="5126804" cy="3539430"/>
          </a:xfrm>
          <a:prstGeom prst="rect">
            <a:avLst/>
          </a:prstGeom>
          <a:noFill/>
        </p:spPr>
        <p:txBody>
          <a:bodyPr wrap="square" rtlCol="0">
            <a:spAutoFit/>
          </a:bodyPr>
          <a:lstStyle/>
          <a:p>
            <a:r>
              <a:rPr lang="en-US" altLang="ja-JP" sz="2800" dirty="0" smtClean="0"/>
              <a:t>Dimension = 2</a:t>
            </a:r>
          </a:p>
          <a:p>
            <a:r>
              <a:rPr lang="en-US" altLang="ja-JP" sz="2800" dirty="0" smtClean="0"/>
              <a:t>m Gaussian = 4</a:t>
            </a:r>
          </a:p>
          <a:p>
            <a:r>
              <a:rPr lang="en-US" altLang="ja-JP" sz="2800" dirty="0" smtClean="0"/>
              <a:t>K (Number of clusters) = 4</a:t>
            </a:r>
          </a:p>
          <a:p>
            <a:r>
              <a:rPr lang="en-US" altLang="ja-JP" sz="2800" dirty="0" err="1" smtClean="0"/>
              <a:t>σ</a:t>
            </a:r>
            <a:r>
              <a:rPr lang="en-US" altLang="ja-JP" sz="2800" dirty="0" smtClean="0"/>
              <a:t> (Standard Deviation) = 10</a:t>
            </a:r>
          </a:p>
          <a:p>
            <a:r>
              <a:rPr lang="en-US" altLang="ja-JP" sz="2800" dirty="0" err="1" smtClean="0"/>
              <a:t>δm</a:t>
            </a:r>
            <a:r>
              <a:rPr lang="en-US" altLang="ja-JP" sz="2800" dirty="0" smtClean="0"/>
              <a:t>(X/Y axis distance between m Gaussian) </a:t>
            </a:r>
            <a:r>
              <a:rPr lang="en-US" altLang="ja-JP" sz="2800" dirty="0"/>
              <a:t>= </a:t>
            </a:r>
            <a:r>
              <a:rPr lang="en-US" altLang="ja-JP" sz="2800" dirty="0" smtClean="0"/>
              <a:t>100</a:t>
            </a:r>
          </a:p>
          <a:p>
            <a:r>
              <a:rPr lang="en-US" altLang="ja-JP" sz="2800" dirty="0" smtClean="0"/>
              <a:t>Number of data in each Gaussian = 1000</a:t>
            </a:r>
          </a:p>
        </p:txBody>
      </p:sp>
      <p:pic>
        <p:nvPicPr>
          <p:cNvPr id="7" name="コンテンツ プレースホルダー 3"/>
          <p:cNvPicPr/>
          <p:nvPr/>
        </p:nvPicPr>
        <p:blipFill>
          <a:blip r:embed="rId2"/>
          <a:stretch>
            <a:fillRect/>
          </a:stretch>
        </p:blipFill>
        <p:spPr>
          <a:xfrm>
            <a:off x="590956" y="1585847"/>
            <a:ext cx="5396230" cy="4047490"/>
          </a:xfrm>
          <a:prstGeom prst="rect">
            <a:avLst/>
          </a:prstGeom>
        </p:spPr>
      </p:pic>
    </p:spTree>
    <p:extLst>
      <p:ext uri="{BB962C8B-B14F-4D97-AF65-F5344CB8AC3E}">
        <p14:creationId xmlns:p14="http://schemas.microsoft.com/office/powerpoint/2010/main" val="9124306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Analysis Content</a:t>
            </a:r>
            <a:endParaRPr kumimoji="1" lang="ja-JP" altLang="en-US" dirty="0"/>
          </a:p>
        </p:txBody>
      </p:sp>
      <p:sp>
        <p:nvSpPr>
          <p:cNvPr id="3" name="コンテンツ プレースホルダー 2"/>
          <p:cNvSpPr>
            <a:spLocks noGrp="1"/>
          </p:cNvSpPr>
          <p:nvPr>
            <p:ph idx="1"/>
          </p:nvPr>
        </p:nvSpPr>
        <p:spPr>
          <a:xfrm>
            <a:off x="838200" y="1767959"/>
            <a:ext cx="5233827" cy="948397"/>
          </a:xfrm>
        </p:spPr>
        <p:txBody>
          <a:bodyPr/>
          <a:lstStyle/>
          <a:p>
            <a:pPr>
              <a:buFont typeface="Wingdings" charset="2"/>
              <a:buChar char="Ø"/>
            </a:pPr>
            <a:r>
              <a:rPr kumimoji="1" lang="en-US" altLang="ja-JP" dirty="0" smtClean="0"/>
              <a:t>Change input parameters </a:t>
            </a:r>
            <a:endParaRPr kumimoji="1" lang="ja-JP" altLang="en-US" dirty="0"/>
          </a:p>
        </p:txBody>
      </p:sp>
      <p:sp>
        <p:nvSpPr>
          <p:cNvPr id="4" name="テキスト ボックス 3"/>
          <p:cNvSpPr txBox="1"/>
          <p:nvPr/>
        </p:nvSpPr>
        <p:spPr>
          <a:xfrm>
            <a:off x="1166972" y="2295495"/>
            <a:ext cx="9262131" cy="1815882"/>
          </a:xfrm>
          <a:prstGeom prst="rect">
            <a:avLst/>
          </a:prstGeom>
          <a:noFill/>
        </p:spPr>
        <p:txBody>
          <a:bodyPr wrap="square" rtlCol="0">
            <a:spAutoFit/>
          </a:bodyPr>
          <a:lstStyle/>
          <a:p>
            <a:r>
              <a:rPr lang="en-US" altLang="ja-JP" sz="2800" dirty="0" smtClean="0"/>
              <a:t>m Gaussian (1-8)</a:t>
            </a:r>
          </a:p>
          <a:p>
            <a:r>
              <a:rPr lang="en-US" altLang="ja-JP" sz="2800" dirty="0" smtClean="0"/>
              <a:t>Standard deviation of Gaussian (1-500)</a:t>
            </a:r>
          </a:p>
          <a:p>
            <a:r>
              <a:rPr lang="en-US" altLang="ja-JP" sz="2800" dirty="0" smtClean="0"/>
              <a:t>Distance (X/Y axis) between m Gaussian(10 – 1000) </a:t>
            </a:r>
          </a:p>
          <a:p>
            <a:r>
              <a:rPr lang="en-US" altLang="ja-JP" sz="2800" dirty="0" smtClean="0"/>
              <a:t>Number of data in each Gaussian (10 – 10000)</a:t>
            </a:r>
          </a:p>
        </p:txBody>
      </p:sp>
      <p:sp>
        <p:nvSpPr>
          <p:cNvPr id="5" name="コンテンツ プレースホルダー 2"/>
          <p:cNvSpPr txBox="1">
            <a:spLocks/>
          </p:cNvSpPr>
          <p:nvPr/>
        </p:nvSpPr>
        <p:spPr>
          <a:xfrm>
            <a:off x="838199" y="4416979"/>
            <a:ext cx="10319536" cy="740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pPr>
              <a:buFont typeface="Wingdings" charset="2"/>
              <a:buChar char="Ø"/>
            </a:pPr>
            <a:r>
              <a:rPr lang="en-US" altLang="ja-JP" dirty="0" smtClean="0"/>
              <a:t>Measure performance </a:t>
            </a:r>
            <a:r>
              <a:rPr lang="en-US" altLang="ja-JP" dirty="0"/>
              <a:t>(100 times in each case) </a:t>
            </a:r>
          </a:p>
          <a:p>
            <a:pPr>
              <a:buFont typeface="Wingdings" charset="2"/>
              <a:buChar char="Ø"/>
            </a:pPr>
            <a:endParaRPr lang="ja-JP" altLang="en-US" dirty="0"/>
          </a:p>
        </p:txBody>
      </p:sp>
      <p:sp>
        <p:nvSpPr>
          <p:cNvPr id="6" name="テキスト ボックス 5"/>
          <p:cNvSpPr txBox="1"/>
          <p:nvPr/>
        </p:nvSpPr>
        <p:spPr>
          <a:xfrm>
            <a:off x="1166972" y="5007192"/>
            <a:ext cx="11869406" cy="954107"/>
          </a:xfrm>
          <a:prstGeom prst="rect">
            <a:avLst/>
          </a:prstGeom>
          <a:noFill/>
        </p:spPr>
        <p:txBody>
          <a:bodyPr wrap="square" rtlCol="0">
            <a:spAutoFit/>
          </a:bodyPr>
          <a:lstStyle/>
          <a:p>
            <a:r>
              <a:rPr lang="en-US" altLang="ja-JP" sz="2800" dirty="0"/>
              <a:t>N</a:t>
            </a:r>
            <a:r>
              <a:rPr lang="en-US" altLang="ja-JP" sz="2800" dirty="0" smtClean="0"/>
              <a:t>umber of iteration on average </a:t>
            </a:r>
          </a:p>
          <a:p>
            <a:r>
              <a:rPr lang="en-US" altLang="ja-JP" sz="2800" dirty="0" smtClean="0"/>
              <a:t>Elapsed time to finish 100 times K-means calculations </a:t>
            </a:r>
          </a:p>
        </p:txBody>
      </p:sp>
    </p:spTree>
    <p:extLst>
      <p:ext uri="{BB962C8B-B14F-4D97-AF65-F5344CB8AC3E}">
        <p14:creationId xmlns:p14="http://schemas.microsoft.com/office/powerpoint/2010/main" val="888501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Change m Gaussian (1-8)</a:t>
            </a:r>
            <a:endParaRPr kumimoji="1" lang="ja-JP" altLang="en-US" dirty="0"/>
          </a:p>
        </p:txBody>
      </p:sp>
      <p:pic>
        <p:nvPicPr>
          <p:cNvPr id="5" name="コンテンツ プレースホルダー 3"/>
          <p:cNvPicPr/>
          <p:nvPr/>
        </p:nvPicPr>
        <p:blipFill>
          <a:blip r:embed="rId2"/>
          <a:stretch>
            <a:fillRect/>
          </a:stretch>
        </p:blipFill>
        <p:spPr>
          <a:xfrm>
            <a:off x="3708970" y="1992609"/>
            <a:ext cx="4407050" cy="3689384"/>
          </a:xfrm>
          <a:prstGeom prst="rect">
            <a:avLst/>
          </a:prstGeom>
        </p:spPr>
      </p:pic>
      <p:pic>
        <p:nvPicPr>
          <p:cNvPr id="7" name="図 6"/>
          <p:cNvPicPr/>
          <p:nvPr/>
        </p:nvPicPr>
        <p:blipFill>
          <a:blip r:embed="rId3"/>
          <a:stretch>
            <a:fillRect/>
          </a:stretch>
        </p:blipFill>
        <p:spPr>
          <a:xfrm>
            <a:off x="8712485" y="2619910"/>
            <a:ext cx="3175571" cy="2853522"/>
          </a:xfrm>
          <a:prstGeom prst="rect">
            <a:avLst/>
          </a:prstGeom>
        </p:spPr>
      </p:pic>
      <p:pic>
        <p:nvPicPr>
          <p:cNvPr id="8" name="図 7"/>
          <p:cNvPicPr/>
          <p:nvPr/>
        </p:nvPicPr>
        <p:blipFill>
          <a:blip r:embed="rId4"/>
          <a:stretch>
            <a:fillRect/>
          </a:stretch>
        </p:blipFill>
        <p:spPr>
          <a:xfrm>
            <a:off x="325444" y="2619910"/>
            <a:ext cx="3085293" cy="2832835"/>
          </a:xfrm>
          <a:prstGeom prst="rect">
            <a:avLst/>
          </a:prstGeom>
        </p:spPr>
      </p:pic>
      <p:sp>
        <p:nvSpPr>
          <p:cNvPr id="9" name="テキスト ボックス 8"/>
          <p:cNvSpPr txBox="1"/>
          <p:nvPr/>
        </p:nvSpPr>
        <p:spPr>
          <a:xfrm>
            <a:off x="1025907" y="5681993"/>
            <a:ext cx="2086598" cy="523220"/>
          </a:xfrm>
          <a:prstGeom prst="rect">
            <a:avLst/>
          </a:prstGeom>
          <a:noFill/>
        </p:spPr>
        <p:txBody>
          <a:bodyPr wrap="square" rtlCol="0">
            <a:spAutoFit/>
          </a:bodyPr>
          <a:lstStyle/>
          <a:p>
            <a:r>
              <a:rPr lang="en-US" altLang="ja-JP" sz="2800"/>
              <a:t>m</a:t>
            </a:r>
            <a:r>
              <a:rPr lang="en-US" altLang="ja-JP" sz="2800" smtClean="0"/>
              <a:t>, K = 1</a:t>
            </a:r>
            <a:endParaRPr lang="en-US" altLang="ja-JP" sz="2800" dirty="0" smtClean="0"/>
          </a:p>
        </p:txBody>
      </p:sp>
      <p:sp>
        <p:nvSpPr>
          <p:cNvPr id="10" name="テキスト ボックス 9"/>
          <p:cNvSpPr txBox="1"/>
          <p:nvPr/>
        </p:nvSpPr>
        <p:spPr>
          <a:xfrm>
            <a:off x="4195123" y="5681993"/>
            <a:ext cx="4465987" cy="523220"/>
          </a:xfrm>
          <a:prstGeom prst="rect">
            <a:avLst/>
          </a:prstGeom>
          <a:noFill/>
        </p:spPr>
        <p:txBody>
          <a:bodyPr wrap="square" rtlCol="0">
            <a:spAutoFit/>
          </a:bodyPr>
          <a:lstStyle/>
          <a:p>
            <a:r>
              <a:rPr lang="en-US" altLang="ja-JP" sz="2800"/>
              <a:t>m</a:t>
            </a:r>
            <a:r>
              <a:rPr lang="en-US" altLang="ja-JP" sz="2800" smtClean="0"/>
              <a:t>, K </a:t>
            </a:r>
            <a:r>
              <a:rPr lang="en-US" altLang="ja-JP" sz="2800" dirty="0" smtClean="0"/>
              <a:t>= 4 (Base model)</a:t>
            </a:r>
          </a:p>
        </p:txBody>
      </p:sp>
      <p:sp>
        <p:nvSpPr>
          <p:cNvPr id="11" name="テキスト ボックス 10"/>
          <p:cNvSpPr txBox="1"/>
          <p:nvPr/>
        </p:nvSpPr>
        <p:spPr>
          <a:xfrm>
            <a:off x="9553313" y="5681993"/>
            <a:ext cx="2443537" cy="523220"/>
          </a:xfrm>
          <a:prstGeom prst="rect">
            <a:avLst/>
          </a:prstGeom>
          <a:noFill/>
        </p:spPr>
        <p:txBody>
          <a:bodyPr wrap="square" rtlCol="0">
            <a:spAutoFit/>
          </a:bodyPr>
          <a:lstStyle/>
          <a:p>
            <a:r>
              <a:rPr lang="en-US" altLang="ja-JP" sz="2800"/>
              <a:t>m</a:t>
            </a:r>
            <a:r>
              <a:rPr lang="en-US" altLang="ja-JP" sz="2800" smtClean="0"/>
              <a:t>, K </a:t>
            </a:r>
            <a:r>
              <a:rPr lang="en-US" altLang="ja-JP" sz="2800" dirty="0" smtClean="0"/>
              <a:t>= 8</a:t>
            </a:r>
          </a:p>
        </p:txBody>
      </p:sp>
      <p:sp>
        <p:nvSpPr>
          <p:cNvPr id="13" name="右矢印 12"/>
          <p:cNvSpPr/>
          <p:nvPr/>
        </p:nvSpPr>
        <p:spPr>
          <a:xfrm rot="10800000">
            <a:off x="3157385" y="2767849"/>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7945502" y="2750640"/>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838200" y="1919936"/>
            <a:ext cx="3599952" cy="523220"/>
          </a:xfrm>
          <a:prstGeom prst="rect">
            <a:avLst/>
          </a:prstGeom>
          <a:noFill/>
        </p:spPr>
        <p:txBody>
          <a:bodyPr wrap="square" rtlCol="0">
            <a:spAutoFit/>
          </a:bodyPr>
          <a:lstStyle/>
          <a:p>
            <a:r>
              <a:rPr lang="en-US" altLang="ja-JP" sz="2800" smtClean="0"/>
              <a:t>Example Images</a:t>
            </a:r>
            <a:r>
              <a:rPr lang="en-US" altLang="ja-JP" sz="2800" dirty="0" smtClean="0"/>
              <a:t>:</a:t>
            </a:r>
          </a:p>
        </p:txBody>
      </p:sp>
    </p:spTree>
    <p:extLst>
      <p:ext uri="{BB962C8B-B14F-4D97-AF65-F5344CB8AC3E}">
        <p14:creationId xmlns:p14="http://schemas.microsoft.com/office/powerpoint/2010/main" val="17518851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Change m Gaussian (1-8)</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1761915146"/>
              </p:ext>
            </p:extLst>
          </p:nvPr>
        </p:nvGraphicFramePr>
        <p:xfrm>
          <a:off x="838200" y="2609636"/>
          <a:ext cx="5305744" cy="3164439"/>
        </p:xfrm>
        <a:graphic>
          <a:graphicData uri="http://schemas.openxmlformats.org/drawingml/2006/table">
            <a:tbl>
              <a:tblPr>
                <a:tableStyleId>{5C22544A-7EE6-4342-B048-85BDC9FD1C3A}</a:tableStyleId>
              </a:tblPr>
              <a:tblGrid>
                <a:gridCol w="1222265"/>
                <a:gridCol w="800029"/>
                <a:gridCol w="800029"/>
                <a:gridCol w="827807"/>
                <a:gridCol w="827807"/>
                <a:gridCol w="827807"/>
              </a:tblGrid>
              <a:tr h="545104">
                <a:tc>
                  <a:txBody>
                    <a:bodyPr/>
                    <a:lstStyle/>
                    <a:p>
                      <a:pPr algn="l" fontAlgn="b"/>
                      <a:r>
                        <a:rPr lang="en-US" sz="1200" u="none" strike="noStrike">
                          <a:effectLst/>
                        </a:rPr>
                        <a:t>m Gaussian</a:t>
                      </a:r>
                      <a:endParaRPr lang="en-US"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1</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2</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4</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6</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8</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564522">
                <a:tc>
                  <a:txBody>
                    <a:bodyPr/>
                    <a:lstStyle/>
                    <a:p>
                      <a:pPr algn="l" fontAlgn="b"/>
                      <a:r>
                        <a:rPr lang="en-US" sz="1200" u="none" strike="noStrike" dirty="0">
                          <a:effectLst/>
                        </a:rPr>
                        <a:t>Number of iteration on average</a:t>
                      </a:r>
                      <a:endParaRPr lang="en-US"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1.0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2.1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7.9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14.8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21.2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054813">
                <a:tc>
                  <a:txBody>
                    <a:bodyPr/>
                    <a:lstStyle/>
                    <a:p>
                      <a:pPr algn="l" fontAlgn="b"/>
                      <a:r>
                        <a:rPr lang="en-US" sz="1200" u="none" strike="noStrike" dirty="0">
                          <a:effectLst/>
                        </a:rPr>
                        <a:t>Elapsed time (</a:t>
                      </a:r>
                      <a:r>
                        <a:rPr lang="en-US" sz="1200" u="none" strike="noStrike" dirty="0" smtClean="0">
                          <a:effectLst/>
                        </a:rPr>
                        <a:t>Seconds)</a:t>
                      </a:r>
                      <a:endParaRPr lang="en-US"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1.0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4.8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42.9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a:effectLst/>
                        </a:rPr>
                        <a:t>165.0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altLang="ja-JP" sz="1200" u="none" strike="noStrike" dirty="0">
                          <a:effectLst/>
                        </a:rPr>
                        <a:t>423.5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テキスト ボックス 10"/>
          <p:cNvSpPr txBox="1"/>
          <p:nvPr/>
        </p:nvSpPr>
        <p:spPr>
          <a:xfrm>
            <a:off x="838200" y="1888552"/>
            <a:ext cx="2223499" cy="523220"/>
          </a:xfrm>
          <a:prstGeom prst="rect">
            <a:avLst/>
          </a:prstGeom>
          <a:noFill/>
        </p:spPr>
        <p:txBody>
          <a:bodyPr wrap="square" rtlCol="0">
            <a:spAutoFit/>
          </a:bodyPr>
          <a:lstStyle/>
          <a:p>
            <a:r>
              <a:rPr lang="en-US" altLang="ja-JP" sz="2800" dirty="0" smtClean="0"/>
              <a:t>Results:</a:t>
            </a:r>
          </a:p>
        </p:txBody>
      </p:sp>
      <p:pic>
        <p:nvPicPr>
          <p:cNvPr id="7" name="図 6"/>
          <p:cNvPicPr/>
          <p:nvPr/>
        </p:nvPicPr>
        <p:blipFill>
          <a:blip r:embed="rId3"/>
          <a:stretch>
            <a:fillRect/>
          </a:stretch>
        </p:blipFill>
        <p:spPr>
          <a:xfrm>
            <a:off x="6753497" y="2103120"/>
            <a:ext cx="4703045" cy="3814794"/>
          </a:xfrm>
          <a:prstGeom prst="rect">
            <a:avLst/>
          </a:prstGeom>
        </p:spPr>
      </p:pic>
      <p:pic>
        <p:nvPicPr>
          <p:cNvPr id="12" name="図 11"/>
          <p:cNvPicPr/>
          <p:nvPr/>
        </p:nvPicPr>
        <p:blipFill>
          <a:blip r:embed="rId4"/>
          <a:stretch>
            <a:fillRect/>
          </a:stretch>
        </p:blipFill>
        <p:spPr>
          <a:xfrm>
            <a:off x="6747432" y="2103120"/>
            <a:ext cx="4709110" cy="3795228"/>
          </a:xfrm>
          <a:prstGeom prst="rect">
            <a:avLst/>
          </a:prstGeom>
        </p:spPr>
      </p:pic>
    </p:spTree>
    <p:extLst>
      <p:ext uri="{BB962C8B-B14F-4D97-AF65-F5344CB8AC3E}">
        <p14:creationId xmlns:p14="http://schemas.microsoft.com/office/powerpoint/2010/main" val="946430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Change standard deviation (1-500)</a:t>
            </a:r>
            <a:endParaRPr kumimoji="1" lang="ja-JP" altLang="en-US" dirty="0"/>
          </a:p>
        </p:txBody>
      </p:sp>
      <p:pic>
        <p:nvPicPr>
          <p:cNvPr id="4" name="コンテンツ プレースホルダー 3"/>
          <p:cNvPicPr/>
          <p:nvPr/>
        </p:nvPicPr>
        <p:blipFill>
          <a:blip r:embed="rId2"/>
          <a:stretch>
            <a:fillRect/>
          </a:stretch>
        </p:blipFill>
        <p:spPr>
          <a:xfrm>
            <a:off x="3708970" y="1992609"/>
            <a:ext cx="4407050" cy="3689384"/>
          </a:xfrm>
          <a:prstGeom prst="rect">
            <a:avLst/>
          </a:prstGeom>
        </p:spPr>
      </p:pic>
      <p:sp>
        <p:nvSpPr>
          <p:cNvPr id="5" name="テキスト ボックス 4"/>
          <p:cNvSpPr txBox="1"/>
          <p:nvPr/>
        </p:nvSpPr>
        <p:spPr>
          <a:xfrm>
            <a:off x="4246497" y="5681993"/>
            <a:ext cx="3777619" cy="523220"/>
          </a:xfrm>
          <a:prstGeom prst="rect">
            <a:avLst/>
          </a:prstGeom>
          <a:noFill/>
        </p:spPr>
        <p:txBody>
          <a:bodyPr wrap="square" rtlCol="0">
            <a:spAutoFit/>
          </a:bodyPr>
          <a:lstStyle/>
          <a:p>
            <a:r>
              <a:rPr lang="en-US" altLang="ja-JP" sz="2800" dirty="0" err="1" smtClean="0"/>
              <a:t>σ</a:t>
            </a:r>
            <a:r>
              <a:rPr lang="en-US" altLang="ja-JP" sz="2800" dirty="0" smtClean="0"/>
              <a:t> = 10 (Base model)</a:t>
            </a:r>
          </a:p>
        </p:txBody>
      </p:sp>
      <p:sp>
        <p:nvSpPr>
          <p:cNvPr id="6" name="右矢印 5"/>
          <p:cNvSpPr/>
          <p:nvPr/>
        </p:nvSpPr>
        <p:spPr>
          <a:xfrm rot="10800000">
            <a:off x="3157385" y="2767849"/>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6"/>
          <p:cNvSpPr/>
          <p:nvPr/>
        </p:nvSpPr>
        <p:spPr>
          <a:xfrm>
            <a:off x="7945502" y="2750640"/>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Users/nishibayashi/Desktop/σ=1.png"/>
          <p:cNvPicPr/>
          <p:nvPr/>
        </p:nvPicPr>
        <p:blipFill>
          <a:blip r:embed="rId3">
            <a:extLst>
              <a:ext uri="{28A0092B-C50C-407E-A947-70E740481C1C}">
                <a14:useLocalDpi xmlns:a14="http://schemas.microsoft.com/office/drawing/2010/main"/>
              </a:ext>
            </a:extLst>
          </a:blip>
          <a:srcRect/>
          <a:stretch>
            <a:fillRect/>
          </a:stretch>
        </p:blipFill>
        <p:spPr bwMode="auto">
          <a:xfrm>
            <a:off x="319739" y="2750640"/>
            <a:ext cx="2840162" cy="2805229"/>
          </a:xfrm>
          <a:prstGeom prst="rect">
            <a:avLst/>
          </a:prstGeom>
          <a:noFill/>
          <a:ln>
            <a:noFill/>
          </a:ln>
        </p:spPr>
      </p:pic>
      <p:sp>
        <p:nvSpPr>
          <p:cNvPr id="9" name="テキスト ボックス 8"/>
          <p:cNvSpPr txBox="1"/>
          <p:nvPr/>
        </p:nvSpPr>
        <p:spPr>
          <a:xfrm>
            <a:off x="1099764" y="5693282"/>
            <a:ext cx="3777619" cy="523220"/>
          </a:xfrm>
          <a:prstGeom prst="rect">
            <a:avLst/>
          </a:prstGeom>
          <a:noFill/>
        </p:spPr>
        <p:txBody>
          <a:bodyPr wrap="square" rtlCol="0">
            <a:spAutoFit/>
          </a:bodyPr>
          <a:lstStyle/>
          <a:p>
            <a:r>
              <a:rPr lang="en-US" altLang="ja-JP" sz="2800" dirty="0" err="1" smtClean="0"/>
              <a:t>σ</a:t>
            </a:r>
            <a:r>
              <a:rPr lang="en-US" altLang="ja-JP" sz="2800" dirty="0" smtClean="0"/>
              <a:t> = 1</a:t>
            </a:r>
          </a:p>
        </p:txBody>
      </p:sp>
      <p:pic>
        <p:nvPicPr>
          <p:cNvPr id="10" name="図 9" descr="/Users/nishibayashi/Desktop/σ=500.png"/>
          <p:cNvPicPr/>
          <p:nvPr/>
        </p:nvPicPr>
        <p:blipFill>
          <a:blip r:embed="rId4">
            <a:extLst>
              <a:ext uri="{28A0092B-C50C-407E-A947-70E740481C1C}">
                <a14:useLocalDpi xmlns:a14="http://schemas.microsoft.com/office/drawing/2010/main"/>
              </a:ext>
            </a:extLst>
          </a:blip>
          <a:srcRect/>
          <a:stretch>
            <a:fillRect/>
          </a:stretch>
        </p:blipFill>
        <p:spPr bwMode="auto">
          <a:xfrm>
            <a:off x="9051532" y="2767849"/>
            <a:ext cx="2780085" cy="2719501"/>
          </a:xfrm>
          <a:prstGeom prst="rect">
            <a:avLst/>
          </a:prstGeom>
          <a:noFill/>
          <a:ln>
            <a:noFill/>
          </a:ln>
        </p:spPr>
      </p:pic>
      <p:sp>
        <p:nvSpPr>
          <p:cNvPr id="11" name="テキスト ボックス 10"/>
          <p:cNvSpPr txBox="1"/>
          <p:nvPr/>
        </p:nvSpPr>
        <p:spPr>
          <a:xfrm>
            <a:off x="9728344" y="5555869"/>
            <a:ext cx="3777619" cy="523220"/>
          </a:xfrm>
          <a:prstGeom prst="rect">
            <a:avLst/>
          </a:prstGeom>
          <a:noFill/>
        </p:spPr>
        <p:txBody>
          <a:bodyPr wrap="square" rtlCol="0">
            <a:spAutoFit/>
          </a:bodyPr>
          <a:lstStyle/>
          <a:p>
            <a:r>
              <a:rPr lang="en-US" altLang="ja-JP" sz="2800" dirty="0" err="1" smtClean="0"/>
              <a:t>σ</a:t>
            </a:r>
            <a:r>
              <a:rPr lang="en-US" altLang="ja-JP" sz="2800" dirty="0" smtClean="0"/>
              <a:t> = 500</a:t>
            </a:r>
          </a:p>
        </p:txBody>
      </p:sp>
      <p:sp>
        <p:nvSpPr>
          <p:cNvPr id="12" name="テキスト ボックス 11"/>
          <p:cNvSpPr txBox="1"/>
          <p:nvPr/>
        </p:nvSpPr>
        <p:spPr>
          <a:xfrm>
            <a:off x="838200" y="1857009"/>
            <a:ext cx="3599952" cy="523220"/>
          </a:xfrm>
          <a:prstGeom prst="rect">
            <a:avLst/>
          </a:prstGeom>
          <a:noFill/>
        </p:spPr>
        <p:txBody>
          <a:bodyPr wrap="square" rtlCol="0">
            <a:spAutoFit/>
          </a:bodyPr>
          <a:lstStyle/>
          <a:p>
            <a:r>
              <a:rPr lang="en-US" altLang="ja-JP" sz="2800" smtClean="0"/>
              <a:t>Example Images</a:t>
            </a:r>
            <a:r>
              <a:rPr lang="en-US" altLang="ja-JP" sz="2800" dirty="0" smtClean="0"/>
              <a:t>:</a:t>
            </a:r>
          </a:p>
        </p:txBody>
      </p:sp>
    </p:spTree>
    <p:extLst>
      <p:ext uri="{BB962C8B-B14F-4D97-AF65-F5344CB8AC3E}">
        <p14:creationId xmlns:p14="http://schemas.microsoft.com/office/powerpoint/2010/main" val="1028272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Change standard deviation (1-500)</a:t>
            </a:r>
            <a:endParaRPr kumimoji="1" lang="ja-JP" altLang="en-US" dirty="0"/>
          </a:p>
        </p:txBody>
      </p:sp>
      <p:graphicFrame>
        <p:nvGraphicFramePr>
          <p:cNvPr id="8" name="コンテンツ プレースホルダー 7"/>
          <p:cNvGraphicFramePr>
            <a:graphicFrameLocks noGrp="1"/>
          </p:cNvGraphicFramePr>
          <p:nvPr>
            <p:ph idx="1"/>
            <p:extLst>
              <p:ext uri="{D42A27DB-BD31-4B8C-83A1-F6EECF244321}">
                <p14:modId xmlns:p14="http://schemas.microsoft.com/office/powerpoint/2010/main" val="564598117"/>
              </p:ext>
            </p:extLst>
          </p:nvPr>
        </p:nvGraphicFramePr>
        <p:xfrm>
          <a:off x="1006867" y="2887037"/>
          <a:ext cx="5420060" cy="2970736"/>
        </p:xfrm>
        <a:graphic>
          <a:graphicData uri="http://schemas.openxmlformats.org/drawingml/2006/table">
            <a:tbl>
              <a:tblPr>
                <a:tableStyleId>{5C22544A-7EE6-4342-B048-85BDC9FD1C3A}</a:tableStyleId>
              </a:tblPr>
              <a:tblGrid>
                <a:gridCol w="809094"/>
                <a:gridCol w="395363"/>
                <a:gridCol w="602229"/>
                <a:gridCol w="602229"/>
                <a:gridCol w="602229"/>
                <a:gridCol w="602229"/>
                <a:gridCol w="602229"/>
                <a:gridCol w="602229"/>
                <a:gridCol w="602229"/>
              </a:tblGrid>
              <a:tr h="926178">
                <a:tc>
                  <a:txBody>
                    <a:bodyPr/>
                    <a:lstStyle/>
                    <a:p>
                      <a:pPr algn="l" fontAlgn="b"/>
                      <a:r>
                        <a:rPr lang="en-US" sz="1200" u="none" strike="noStrike">
                          <a:effectLst/>
                        </a:rPr>
                        <a:t>Standard Deviation</a:t>
                      </a:r>
                      <a:endParaRPr lang="en-US"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1</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5</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10</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30</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50</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80</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100</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500</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18380">
                <a:tc>
                  <a:txBody>
                    <a:bodyPr/>
                    <a:lstStyle/>
                    <a:p>
                      <a:pPr algn="l" fontAlgn="b"/>
                      <a:r>
                        <a:rPr lang="en-US" sz="1200" u="none" strike="noStrike">
                          <a:effectLst/>
                        </a:rPr>
                        <a:t>Number of iteration on average</a:t>
                      </a:r>
                      <a:endParaRPr lang="en-US"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5.3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7.3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7.9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12.9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42.0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44.5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32.5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33.1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6178">
                <a:tc>
                  <a:txBody>
                    <a:bodyPr/>
                    <a:lstStyle/>
                    <a:p>
                      <a:pPr algn="l" fontAlgn="b"/>
                      <a:r>
                        <a:rPr lang="en-US" sz="1200" u="none" strike="noStrike" dirty="0">
                          <a:effectLst/>
                        </a:rPr>
                        <a:t>Elapsed time (</a:t>
                      </a:r>
                      <a:r>
                        <a:rPr lang="en-US" sz="1200" u="none" strike="noStrike" dirty="0" smtClean="0">
                          <a:effectLst/>
                        </a:rPr>
                        <a:t>Seconds)</a:t>
                      </a:r>
                      <a:endParaRPr lang="en-US"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33.7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38.7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42.9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68.5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206.8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217.2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a:effectLst/>
                        </a:rPr>
                        <a:t>156.2 </a:t>
                      </a:r>
                      <a:endParaRPr lang="en-US" altLang="ja-JP" sz="1200" b="0" i="0" u="none" strike="noStrike">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200" u="none" strike="noStrike" dirty="0">
                          <a:effectLst/>
                        </a:rPr>
                        <a:t>167.7 </a:t>
                      </a:r>
                      <a:endParaRPr lang="en-US" altLang="ja-JP" sz="1200" b="0" i="0" u="none" strike="noStrike" dirty="0">
                        <a:solidFill>
                          <a:srgbClr val="000000"/>
                        </a:solidFill>
                        <a:effectLst/>
                        <a:latin typeface="ＭＳ Ｐゴシック" charset="-128"/>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テキスト ボックス 8"/>
          <p:cNvSpPr txBox="1"/>
          <p:nvPr/>
        </p:nvSpPr>
        <p:spPr>
          <a:xfrm>
            <a:off x="838200" y="1945059"/>
            <a:ext cx="2223499" cy="523220"/>
          </a:xfrm>
          <a:prstGeom prst="rect">
            <a:avLst/>
          </a:prstGeom>
          <a:noFill/>
        </p:spPr>
        <p:txBody>
          <a:bodyPr wrap="square" rtlCol="0">
            <a:spAutoFit/>
          </a:bodyPr>
          <a:lstStyle/>
          <a:p>
            <a:r>
              <a:rPr lang="en-US" altLang="ja-JP" sz="2800" dirty="0" smtClean="0"/>
              <a:t>Results:</a:t>
            </a:r>
          </a:p>
        </p:txBody>
      </p:sp>
      <p:pic>
        <p:nvPicPr>
          <p:cNvPr id="7" name="図 6"/>
          <p:cNvPicPr/>
          <p:nvPr/>
        </p:nvPicPr>
        <p:blipFill>
          <a:blip r:embed="rId3"/>
          <a:stretch>
            <a:fillRect/>
          </a:stretch>
        </p:blipFill>
        <p:spPr>
          <a:xfrm>
            <a:off x="7001694" y="2207623"/>
            <a:ext cx="4705438" cy="3814769"/>
          </a:xfrm>
          <a:prstGeom prst="rect">
            <a:avLst/>
          </a:prstGeom>
        </p:spPr>
      </p:pic>
      <p:pic>
        <p:nvPicPr>
          <p:cNvPr id="12" name="図 11"/>
          <p:cNvPicPr/>
          <p:nvPr/>
        </p:nvPicPr>
        <p:blipFill>
          <a:blip r:embed="rId4"/>
          <a:stretch>
            <a:fillRect/>
          </a:stretch>
        </p:blipFill>
        <p:spPr>
          <a:xfrm>
            <a:off x="7003232" y="2202425"/>
            <a:ext cx="4703900" cy="3819967"/>
          </a:xfrm>
          <a:prstGeom prst="rect">
            <a:avLst/>
          </a:prstGeom>
        </p:spPr>
      </p:pic>
    </p:spTree>
    <p:extLst>
      <p:ext uri="{BB962C8B-B14F-4D97-AF65-F5344CB8AC3E}">
        <p14:creationId xmlns:p14="http://schemas.microsoft.com/office/powerpoint/2010/main" val="1138381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Change </a:t>
            </a:r>
            <a:r>
              <a:rPr lang="en-US" altLang="ja-JP" dirty="0"/>
              <a:t>d</a:t>
            </a:r>
            <a:r>
              <a:rPr lang="en-US" altLang="ja-JP" dirty="0" smtClean="0"/>
              <a:t>istance (X/Y axis) between m Gaussian</a:t>
            </a:r>
            <a:r>
              <a:rPr kumimoji="1" lang="en-US" altLang="ja-JP" dirty="0" smtClean="0"/>
              <a:t> (10-1000) </a:t>
            </a:r>
            <a:endParaRPr kumimoji="1" lang="ja-JP" altLang="en-US" dirty="0"/>
          </a:p>
        </p:txBody>
      </p:sp>
      <p:pic>
        <p:nvPicPr>
          <p:cNvPr id="5" name="コンテンツ プレースホルダー 3"/>
          <p:cNvPicPr/>
          <p:nvPr/>
        </p:nvPicPr>
        <p:blipFill>
          <a:blip r:embed="rId2"/>
          <a:stretch>
            <a:fillRect/>
          </a:stretch>
        </p:blipFill>
        <p:spPr>
          <a:xfrm>
            <a:off x="3708970" y="1992609"/>
            <a:ext cx="4407050" cy="3689384"/>
          </a:xfrm>
          <a:prstGeom prst="rect">
            <a:avLst/>
          </a:prstGeom>
        </p:spPr>
      </p:pic>
      <p:sp>
        <p:nvSpPr>
          <p:cNvPr id="6" name="テキスト ボックス 5"/>
          <p:cNvSpPr txBox="1"/>
          <p:nvPr/>
        </p:nvSpPr>
        <p:spPr>
          <a:xfrm>
            <a:off x="3974702" y="5553171"/>
            <a:ext cx="4242595" cy="523220"/>
          </a:xfrm>
          <a:prstGeom prst="rect">
            <a:avLst/>
          </a:prstGeom>
          <a:noFill/>
        </p:spPr>
        <p:txBody>
          <a:bodyPr wrap="square" rtlCol="0">
            <a:spAutoFit/>
          </a:bodyPr>
          <a:lstStyle/>
          <a:p>
            <a:r>
              <a:rPr lang="en-US" altLang="ja-JP" sz="2800" dirty="0" err="1" smtClean="0"/>
              <a:t>δm</a:t>
            </a:r>
            <a:r>
              <a:rPr lang="en-US" altLang="ja-JP" sz="2800" dirty="0" smtClean="0"/>
              <a:t> = 100 (Base model)</a:t>
            </a:r>
          </a:p>
        </p:txBody>
      </p:sp>
      <p:sp>
        <p:nvSpPr>
          <p:cNvPr id="8" name="右矢印 7"/>
          <p:cNvSpPr/>
          <p:nvPr/>
        </p:nvSpPr>
        <p:spPr>
          <a:xfrm>
            <a:off x="7945502" y="2750640"/>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p:nvPr/>
        </p:nvPicPr>
        <p:blipFill>
          <a:blip r:embed="rId3"/>
          <a:stretch>
            <a:fillRect/>
          </a:stretch>
        </p:blipFill>
        <p:spPr>
          <a:xfrm>
            <a:off x="257976" y="2582562"/>
            <a:ext cx="3065992" cy="2901212"/>
          </a:xfrm>
          <a:prstGeom prst="rect">
            <a:avLst/>
          </a:prstGeom>
          <a:noFill/>
          <a:ln>
            <a:noFill/>
          </a:ln>
        </p:spPr>
      </p:pic>
      <p:sp>
        <p:nvSpPr>
          <p:cNvPr id="7" name="右矢印 6"/>
          <p:cNvSpPr/>
          <p:nvPr/>
        </p:nvSpPr>
        <p:spPr>
          <a:xfrm rot="10800000">
            <a:off x="3157385" y="2767849"/>
            <a:ext cx="849817" cy="2536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p:nvPr/>
        </p:nvPicPr>
        <p:blipFill>
          <a:blip r:embed="rId4"/>
          <a:stretch>
            <a:fillRect/>
          </a:stretch>
        </p:blipFill>
        <p:spPr>
          <a:xfrm>
            <a:off x="9020432" y="2582562"/>
            <a:ext cx="2912299" cy="2870183"/>
          </a:xfrm>
          <a:prstGeom prst="rect">
            <a:avLst/>
          </a:prstGeom>
        </p:spPr>
      </p:pic>
      <p:sp>
        <p:nvSpPr>
          <p:cNvPr id="11" name="テキスト ボックス 10"/>
          <p:cNvSpPr txBox="1"/>
          <p:nvPr/>
        </p:nvSpPr>
        <p:spPr>
          <a:xfrm>
            <a:off x="908374" y="5553171"/>
            <a:ext cx="2121298" cy="523220"/>
          </a:xfrm>
          <a:prstGeom prst="rect">
            <a:avLst/>
          </a:prstGeom>
          <a:noFill/>
        </p:spPr>
        <p:txBody>
          <a:bodyPr wrap="square" rtlCol="0">
            <a:spAutoFit/>
          </a:bodyPr>
          <a:lstStyle/>
          <a:p>
            <a:r>
              <a:rPr lang="en-US" altLang="ja-JP" sz="2800" dirty="0" err="1" smtClean="0"/>
              <a:t>δm</a:t>
            </a:r>
            <a:r>
              <a:rPr lang="en-US" altLang="ja-JP" sz="2800" dirty="0" smtClean="0"/>
              <a:t> = 10</a:t>
            </a:r>
          </a:p>
        </p:txBody>
      </p:sp>
      <p:sp>
        <p:nvSpPr>
          <p:cNvPr id="12" name="テキスト ボックス 11"/>
          <p:cNvSpPr txBox="1"/>
          <p:nvPr/>
        </p:nvSpPr>
        <p:spPr>
          <a:xfrm>
            <a:off x="9415932" y="5553171"/>
            <a:ext cx="2121298" cy="523220"/>
          </a:xfrm>
          <a:prstGeom prst="rect">
            <a:avLst/>
          </a:prstGeom>
          <a:noFill/>
        </p:spPr>
        <p:txBody>
          <a:bodyPr wrap="square" rtlCol="0">
            <a:spAutoFit/>
          </a:bodyPr>
          <a:lstStyle/>
          <a:p>
            <a:r>
              <a:rPr lang="en-US" altLang="ja-JP" sz="2800" dirty="0" err="1" smtClean="0"/>
              <a:t>δm</a:t>
            </a:r>
            <a:r>
              <a:rPr lang="en-US" altLang="ja-JP" sz="2800" dirty="0" smtClean="0"/>
              <a:t> = 1000</a:t>
            </a:r>
          </a:p>
        </p:txBody>
      </p:sp>
      <p:sp>
        <p:nvSpPr>
          <p:cNvPr id="13" name="テキスト ボックス 12"/>
          <p:cNvSpPr txBox="1"/>
          <p:nvPr/>
        </p:nvSpPr>
        <p:spPr>
          <a:xfrm>
            <a:off x="838200" y="2024644"/>
            <a:ext cx="3599952" cy="523220"/>
          </a:xfrm>
          <a:prstGeom prst="rect">
            <a:avLst/>
          </a:prstGeom>
          <a:noFill/>
        </p:spPr>
        <p:txBody>
          <a:bodyPr wrap="square" rtlCol="0">
            <a:spAutoFit/>
          </a:bodyPr>
          <a:lstStyle/>
          <a:p>
            <a:r>
              <a:rPr lang="en-US" altLang="ja-JP" sz="2800" smtClean="0"/>
              <a:t>Example Images</a:t>
            </a:r>
            <a:r>
              <a:rPr lang="en-US" altLang="ja-JP" sz="2800" dirty="0" smtClean="0"/>
              <a:t>:</a:t>
            </a:r>
          </a:p>
        </p:txBody>
      </p:sp>
    </p:spTree>
    <p:extLst>
      <p:ext uri="{BB962C8B-B14F-4D97-AF65-F5344CB8AC3E}">
        <p14:creationId xmlns:p14="http://schemas.microsoft.com/office/powerpoint/2010/main" val="67794382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Change </a:t>
            </a:r>
            <a:r>
              <a:rPr lang="en-US" altLang="ja-JP" dirty="0" smtClean="0"/>
              <a:t>distance (X/Y axis) between m Gaussian </a:t>
            </a:r>
            <a:r>
              <a:rPr lang="en-US" altLang="ja-JP" dirty="0"/>
              <a:t>(10-1000) </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669051309"/>
              </p:ext>
            </p:extLst>
          </p:nvPr>
        </p:nvGraphicFramePr>
        <p:xfrm>
          <a:off x="924697" y="2722650"/>
          <a:ext cx="5401962" cy="3151313"/>
        </p:xfrm>
        <a:graphic>
          <a:graphicData uri="http://schemas.openxmlformats.org/drawingml/2006/table">
            <a:tbl>
              <a:tblPr>
                <a:tableStyleId>{5C22544A-7EE6-4342-B048-85BDC9FD1C3A}</a:tableStyleId>
              </a:tblPr>
              <a:tblGrid>
                <a:gridCol w="900327"/>
                <a:gridCol w="900327"/>
                <a:gridCol w="900327"/>
                <a:gridCol w="900327"/>
                <a:gridCol w="900327"/>
                <a:gridCol w="900327"/>
              </a:tblGrid>
              <a:tr h="1062681">
                <a:tc>
                  <a:txBody>
                    <a:bodyPr/>
                    <a:lstStyle/>
                    <a:p>
                      <a:pPr algn="l" fontAlgn="b"/>
                      <a:r>
                        <a:rPr lang="en-US" sz="1100" u="none" strike="noStrike" dirty="0">
                          <a:effectLst/>
                        </a:rPr>
                        <a:t>Distance between m </a:t>
                      </a:r>
                      <a:r>
                        <a:rPr lang="en-US" sz="1100" u="none" strike="noStrike" dirty="0" err="1">
                          <a:effectLst/>
                        </a:rPr>
                        <a:t>gaussian</a:t>
                      </a:r>
                      <a:endParaRPr lang="en-US" sz="1100" b="0" i="0" u="none" strike="noStrike" dirty="0">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50</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dirty="0">
                          <a:effectLst/>
                        </a:rPr>
                        <a:t>100</a:t>
                      </a:r>
                      <a:endParaRPr lang="en-US" altLang="ja-JP" sz="1100" b="0" i="0" u="none" strike="noStrike" dirty="0">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500</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1000</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7691">
                <a:tc>
                  <a:txBody>
                    <a:bodyPr/>
                    <a:lstStyle/>
                    <a:p>
                      <a:pPr algn="l" fontAlgn="b"/>
                      <a:r>
                        <a:rPr lang="en-US" sz="1100" u="none" strike="noStrike">
                          <a:effectLst/>
                        </a:rPr>
                        <a:t>Number of iteration on average</a:t>
                      </a:r>
                      <a:endParaRPr lang="en-US"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31.3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dirty="0">
                          <a:effectLst/>
                        </a:rPr>
                        <a:t>7.9 </a:t>
                      </a:r>
                      <a:endParaRPr lang="en-US" altLang="ja-JP" sz="1100" b="0" i="0" u="none" strike="noStrike" dirty="0">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7.9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2.9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2.7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0941">
                <a:tc>
                  <a:txBody>
                    <a:bodyPr/>
                    <a:lstStyle/>
                    <a:p>
                      <a:pPr algn="l" fontAlgn="b"/>
                      <a:r>
                        <a:rPr lang="en-US" sz="1100" u="none" strike="noStrike">
                          <a:effectLst/>
                        </a:rPr>
                        <a:t>Elapsed time (Seconds)</a:t>
                      </a:r>
                      <a:endParaRPr lang="en-US"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154.5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dirty="0">
                          <a:effectLst/>
                        </a:rPr>
                        <a:t>49.5 </a:t>
                      </a:r>
                      <a:endParaRPr lang="en-US" altLang="ja-JP" sz="1100" b="0" i="0" u="none" strike="noStrike" dirty="0">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42.9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a:effectLst/>
                        </a:rPr>
                        <a:t>20.0 </a:t>
                      </a:r>
                      <a:endParaRPr lang="en-US" altLang="ja-JP" sz="1100" b="0" i="0" u="none" strike="noStrike">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ja-JP" sz="1100" u="none" strike="noStrike" dirty="0">
                          <a:effectLst/>
                        </a:rPr>
                        <a:t>18.0 </a:t>
                      </a:r>
                      <a:endParaRPr lang="en-US" altLang="ja-JP" sz="1100" b="0" i="0" u="none" strike="noStrike" dirty="0">
                        <a:solidFill>
                          <a:srgbClr val="000000"/>
                        </a:solidFill>
                        <a:effectLst/>
                        <a:latin typeface="ＭＳ Ｐゴシック" charset="-128"/>
                      </a:endParaRPr>
                    </a:p>
                  </a:txBody>
                  <a:tcPr marL="11307" marR="11307" marT="113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テキスト ボックス 6"/>
          <p:cNvSpPr txBox="1"/>
          <p:nvPr/>
        </p:nvSpPr>
        <p:spPr>
          <a:xfrm>
            <a:off x="838200" y="1945059"/>
            <a:ext cx="2223499" cy="523220"/>
          </a:xfrm>
          <a:prstGeom prst="rect">
            <a:avLst/>
          </a:prstGeom>
          <a:noFill/>
        </p:spPr>
        <p:txBody>
          <a:bodyPr wrap="square" rtlCol="0">
            <a:spAutoFit/>
          </a:bodyPr>
          <a:lstStyle/>
          <a:p>
            <a:r>
              <a:rPr lang="en-US" altLang="ja-JP" sz="2800" dirty="0" smtClean="0"/>
              <a:t>Results:</a:t>
            </a:r>
          </a:p>
        </p:txBody>
      </p:sp>
      <p:pic>
        <p:nvPicPr>
          <p:cNvPr id="9" name="図 8"/>
          <p:cNvPicPr/>
          <p:nvPr/>
        </p:nvPicPr>
        <p:blipFill>
          <a:blip r:embed="rId2"/>
          <a:stretch>
            <a:fillRect/>
          </a:stretch>
        </p:blipFill>
        <p:spPr>
          <a:xfrm>
            <a:off x="6818811" y="2168435"/>
            <a:ext cx="4699545" cy="3830818"/>
          </a:xfrm>
          <a:prstGeom prst="rect">
            <a:avLst/>
          </a:prstGeom>
        </p:spPr>
      </p:pic>
      <p:pic>
        <p:nvPicPr>
          <p:cNvPr id="11" name="図 10"/>
          <p:cNvPicPr/>
          <p:nvPr/>
        </p:nvPicPr>
        <p:blipFill>
          <a:blip r:embed="rId3"/>
          <a:stretch>
            <a:fillRect/>
          </a:stretch>
        </p:blipFill>
        <p:spPr>
          <a:xfrm>
            <a:off x="6818811" y="2167480"/>
            <a:ext cx="4699545" cy="3830818"/>
          </a:xfrm>
          <a:prstGeom prst="rect">
            <a:avLst/>
          </a:prstGeom>
        </p:spPr>
      </p:pic>
    </p:spTree>
    <p:extLst>
      <p:ext uri="{BB962C8B-B14F-4D97-AF65-F5344CB8AC3E}">
        <p14:creationId xmlns:p14="http://schemas.microsoft.com/office/powerpoint/2010/main" val="192509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889</Words>
  <Application>Microsoft Macintosh PowerPoint</Application>
  <PresentationFormat>自定义</PresentationFormat>
  <Paragraphs>168</Paragraphs>
  <Slides>16</Slides>
  <Notes>8</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16</vt:i4>
      </vt:variant>
    </vt:vector>
  </HeadingPairs>
  <TitlesOfParts>
    <vt:vector size="18" baseType="lpstr">
      <vt:lpstr>ホワイト</vt:lpstr>
      <vt:lpstr>公式</vt:lpstr>
      <vt:lpstr>K-means Clustering ICS635 Homework 2 October 7, 2016</vt:lpstr>
      <vt:lpstr>Base model</vt:lpstr>
      <vt:lpstr>Analysis Content</vt:lpstr>
      <vt:lpstr>Change m Gaussian (1-8)</vt:lpstr>
      <vt:lpstr>Change m Gaussian (1-8)</vt:lpstr>
      <vt:lpstr>Change standard deviation (1-500)</vt:lpstr>
      <vt:lpstr>Change standard deviation (1-500)</vt:lpstr>
      <vt:lpstr>Change distance (X/Y axis) between m Gaussian (10-1000) </vt:lpstr>
      <vt:lpstr>Change distance (X/Y axis) between m Gaussian (10-1000) </vt:lpstr>
      <vt:lpstr>Change number of data in each Gaussian (10-10000)</vt:lpstr>
      <vt:lpstr>Change number of data in each Gaussian (10-10000)</vt:lpstr>
      <vt:lpstr>K-mean Failure – cluster structure impact</vt:lpstr>
      <vt:lpstr>K-mean Failure – cluster structure impact</vt:lpstr>
      <vt:lpstr>K-mean Failure – cluster structure impact</vt:lpstr>
      <vt:lpstr>K-mean Failure – cluster structure impact</vt:lpstr>
      <vt:lpstr>Thank you for listening!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西林亮</dc:creator>
  <cp:lastModifiedBy>Li</cp:lastModifiedBy>
  <cp:revision>90</cp:revision>
  <dcterms:created xsi:type="dcterms:W3CDTF">2016-10-03T20:13:29Z</dcterms:created>
  <dcterms:modified xsi:type="dcterms:W3CDTF">2016-10-07T19:27:21Z</dcterms:modified>
</cp:coreProperties>
</file>